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2"/>
  </p:notesMasterIdLst>
  <p:sldIdLst>
    <p:sldId id="256" r:id="rId2"/>
    <p:sldId id="332" r:id="rId3"/>
    <p:sldId id="257" r:id="rId4"/>
    <p:sldId id="258" r:id="rId5"/>
    <p:sldId id="259" r:id="rId6"/>
    <p:sldId id="333" r:id="rId7"/>
    <p:sldId id="334" r:id="rId8"/>
    <p:sldId id="346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5" r:id="rId60"/>
    <p:sldId id="314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7" r:id="rId88"/>
    <p:sldId id="348" r:id="rId89"/>
    <p:sldId id="349" r:id="rId90"/>
    <p:sldId id="350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675" autoAdjust="0"/>
  </p:normalViewPr>
  <p:slideViewPr>
    <p:cSldViewPr snapToGrid="0">
      <p:cViewPr varScale="1">
        <p:scale>
          <a:sx n="82" d="100"/>
          <a:sy n="82" d="100"/>
        </p:scale>
        <p:origin x="7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2F2BE-CFB3-4FA6-AA30-AA3357BC06F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C723C-D403-46FD-AF11-2B6EB5CC06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687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although we created 2 animation clips (states), only the Up state is ever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active. This is because when the scene begins (Entry) the object will immediately go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state platform-water-up, but since there are no transition arrows from this state to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platform-water-down, then at present the Water Block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always be in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Up state.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C723C-D403-46FD-AF11-2B6EB5CC06F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0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although we created 2 animation clips (states), only the Up state is ever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active. This is because when the scene begins (Entry) the object will immediately go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state platform-water-up, but since there are no transition arrows from this state to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platform-water-down, then at present the Water Block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always be in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Up state.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C723C-D403-46FD-AF11-2B6EB5CC06F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60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although we created 2 animation clips (states), only the Up state is ever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active. This is because when the scene begins (Entry) the object will immediately go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state platform-water-up, but since there are no transition arrows from this state to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platform-water-down, then at present the Water Block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always be in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Up state.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C723C-D403-46FD-AF11-2B6EB5CC06F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6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although we created 2 animation clips (states), only the Up state is ever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active. This is because when the scene begins (Entry) the object will immediately go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state platform-water-up, but since there are no transition arrows from this state to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platform-water-down, then at present the Water Block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always be in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Up state.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C723C-D403-46FD-AF11-2B6EB5CC06F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847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although we created 2 animation clips (states), only the Up state is ever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active. This is because when the scene begins (Entry) the object will immediately go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state platform-water-up, but since there are no transition arrows from this state to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platform-water-down, then at present the Water Block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always be in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Up state.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C723C-D403-46FD-AF11-2B6EB5CC06F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495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although we created 2 animation clips (states), only the Up state is ever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active. This is because when the scene begins (Entry) the object will immediately go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state platform-water-up, but since there are no transition arrows from this state to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platform-water-down, then at present the Water Block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always be in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Up state.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C723C-D403-46FD-AF11-2B6EB5CC06F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1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although we created 2 animation clips (states), only the Up state is ever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active. This is because when the scene begins (Entry) the object will immediately go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state platform-water-up, but since there are no transition arrows from this state to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platform-water-down, then at present the Water Block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always be in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Up state.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C723C-D403-46FD-AF11-2B6EB5CC06F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13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although we created 2 animation clips (states), only the Up state is ever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active. This is because when the scene begins (Entry) the object will immediately go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state platform-water-up, but since there are no transition arrows from this state to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platform-water-down, then at present the Water Block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always be in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Up state.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C723C-D403-46FD-AF11-2B6EB5CC06F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03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8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148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16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8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06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51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6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16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60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36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AA8B23-D3DB-4D44-9686-CDAA7EFDF024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FAC3F2A-8BB3-470A-AA01-7EA62EC9F6B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tgarden.com/2007/05/dancs-miraculously-flexiblegame.html" TargetMode="External"/><Relationship Id="rId7" Type="http://schemas.openxmlformats.org/officeDocument/2006/relationships/hyperlink" Target="http://kenney.nl/assets/modular-characters" TargetMode="External"/><Relationship Id="rId2" Type="http://schemas.openxmlformats.org/officeDocument/2006/relationships/hyperlink" Target="https://www.assetstore.unity3d.com/en/#!/content/1122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ty3d.com/learn/tutorials/modules/beginner/livetraining-archive/introduction-to-unity-via-2d" TargetMode="External"/><Relationship Id="rId5" Type="http://schemas.openxmlformats.org/officeDocument/2006/relationships/hyperlink" Target="https://www.unity3d.com/learn/tutorials/modules/beginner/livetraining-archive/2d-catch-game-pt1" TargetMode="External"/><Relationship Id="rId4" Type="http://schemas.openxmlformats.org/officeDocument/2006/relationships/hyperlink" Target="https://www.unity3d.com/learn/tutorials/modules/beginner/livetraining-archive/creating-a-basic-platformer-game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3D Game Basic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4478098"/>
            <a:ext cx="7543800" cy="175907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6</a:t>
            </a:r>
            <a:r>
              <a:rPr lang="en-US" altLang="ko-KR" baseline="30000" dirty="0"/>
              <a:t>th</a:t>
            </a:r>
            <a:r>
              <a:rPr lang="en-US" altLang="ko-KR" dirty="0"/>
              <a:t> class</a:t>
            </a:r>
          </a:p>
          <a:p>
            <a:r>
              <a:rPr lang="en-US" altLang="ko-KR" dirty="0"/>
              <a:t>Unity3D – 2D Animation</a:t>
            </a:r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Handityo </a:t>
            </a:r>
            <a:r>
              <a:rPr lang="en-US" altLang="ko-KR" dirty="0" err="1"/>
              <a:t>aulia</a:t>
            </a:r>
            <a:r>
              <a:rPr lang="en-US" altLang="ko-KR" dirty="0"/>
              <a:t> putra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509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Flipping a sprite horizontally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77" y="4735870"/>
            <a:ext cx="5181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3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Flipping a sprite horizontally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en-US" altLang="ko-KR" sz="2400" dirty="0">
                <a:solidFill>
                  <a:srgbClr val="FF0000"/>
                </a:solidFill>
              </a:rPr>
              <a:t>Create</a:t>
            </a:r>
            <a:r>
              <a:rPr lang="en-US" altLang="ko-KR" sz="2400" dirty="0"/>
              <a:t> a new Unity 2D project.</a:t>
            </a:r>
          </a:p>
          <a:p>
            <a:r>
              <a:rPr lang="en-US" altLang="ko-KR" sz="2400" dirty="0"/>
              <a:t>2. </a:t>
            </a:r>
            <a:r>
              <a:rPr lang="en-US" altLang="ko-KR" sz="2400" dirty="0">
                <a:solidFill>
                  <a:srgbClr val="FF0000"/>
                </a:solidFill>
              </a:rPr>
              <a:t>Import</a:t>
            </a:r>
            <a:r>
              <a:rPr lang="en-US" altLang="ko-KR" sz="2400" dirty="0"/>
              <a:t> the provided image EnemyBug.png.</a:t>
            </a:r>
          </a:p>
          <a:p>
            <a:r>
              <a:rPr lang="en-US" altLang="ko-KR" sz="2400" dirty="0"/>
              <a:t>3. </a:t>
            </a:r>
            <a:r>
              <a:rPr lang="en-US" altLang="ko-KR" sz="2400" dirty="0">
                <a:solidFill>
                  <a:srgbClr val="FF0000"/>
                </a:solidFill>
              </a:rPr>
              <a:t>Drag</a:t>
            </a:r>
            <a:r>
              <a:rPr lang="en-US" altLang="ko-KR" sz="2400" dirty="0"/>
              <a:t> an instance of the red Enemy Bug into the scene. </a:t>
            </a:r>
            <a:r>
              <a:rPr lang="en-US" altLang="ko-KR" sz="2400" dirty="0">
                <a:solidFill>
                  <a:srgbClr val="FF0000"/>
                </a:solidFill>
              </a:rPr>
              <a:t>Position</a:t>
            </a:r>
            <a:r>
              <a:rPr lang="en-US" altLang="ko-KR" sz="2400" dirty="0"/>
              <a:t> this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at (0, 0, 0) and scale to (2, 2, 2).</a:t>
            </a:r>
            <a:endParaRPr lang="ko-KR" altLang="en-US" sz="24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1814" y="3512979"/>
            <a:ext cx="2988129" cy="3087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814" y="1780903"/>
            <a:ext cx="2988129" cy="16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Flipping a sprite horizontally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4. </a:t>
            </a:r>
            <a:r>
              <a:rPr lang="en-US" altLang="ko-KR" sz="2400" dirty="0">
                <a:solidFill>
                  <a:srgbClr val="FF0000"/>
                </a:solidFill>
              </a:rPr>
              <a:t>Add</a:t>
            </a:r>
            <a:r>
              <a:rPr lang="en-US" altLang="ko-KR" sz="2400" dirty="0"/>
              <a:t> an instance of C# script class </a:t>
            </a:r>
            <a:r>
              <a:rPr lang="en-US" altLang="ko-KR" sz="2400" dirty="0" err="1">
                <a:solidFill>
                  <a:srgbClr val="0070C0"/>
                </a:solidFill>
              </a:rPr>
              <a:t>BugFlip</a:t>
            </a:r>
            <a:r>
              <a:rPr lang="en-US" altLang="ko-KR" sz="2400" dirty="0"/>
              <a:t> as a component to </a:t>
            </a:r>
            <a:r>
              <a:rPr lang="en-US" altLang="ko-KR" sz="2400" dirty="0">
                <a:solidFill>
                  <a:srgbClr val="0070C0"/>
                </a:solidFill>
              </a:rPr>
              <a:t>Enemy Bug</a:t>
            </a:r>
            <a:r>
              <a:rPr lang="en-US" altLang="ko-KR" sz="2400" dirty="0"/>
              <a:t>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:</a:t>
            </a:r>
          </a:p>
          <a:p>
            <a:endParaRPr lang="en-US" altLang="ko-KR" sz="2400" dirty="0"/>
          </a:p>
          <a:p>
            <a:r>
              <a:rPr lang="en-US" altLang="ko-KR" sz="2400" dirty="0"/>
              <a:t>5. When you run your scene, pressing the </a:t>
            </a:r>
            <a:r>
              <a:rPr lang="en-US" altLang="ko-KR" sz="2400" i="1" dirty="0"/>
              <a:t>Left </a:t>
            </a:r>
            <a:r>
              <a:rPr lang="en-US" altLang="ko-KR" sz="2400" dirty="0"/>
              <a:t>and </a:t>
            </a:r>
            <a:r>
              <a:rPr lang="en-US" altLang="ko-KR" sz="2400" i="1" dirty="0"/>
              <a:t>Right </a:t>
            </a:r>
            <a:r>
              <a:rPr lang="en-US" altLang="ko-KR" sz="2400" dirty="0"/>
              <a:t>arrow keys should make the bug face left or right correspondingly.</a:t>
            </a:r>
            <a:endParaRPr lang="ko-KR" alt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710" y="1845734"/>
            <a:ext cx="3702050" cy="3112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41" y="5130384"/>
            <a:ext cx="3653519" cy="147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2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BugFlip.cs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38952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using </a:t>
            </a:r>
            <a:r>
              <a:rPr lang="en-US" altLang="ko-KR" dirty="0" err="1">
                <a:latin typeface="CourierStd"/>
              </a:rPr>
              <a:t>UnityEngine</a:t>
            </a:r>
            <a:r>
              <a:rPr lang="en-US" altLang="ko-KR" dirty="0">
                <a:latin typeface="CourierStd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using </a:t>
            </a:r>
            <a:r>
              <a:rPr lang="en-US" altLang="ko-KR" dirty="0" err="1">
                <a:latin typeface="CourierStd"/>
              </a:rPr>
              <a:t>System.Collections</a:t>
            </a:r>
            <a:r>
              <a:rPr lang="en-US" altLang="ko-KR" dirty="0">
                <a:latin typeface="CourierStd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CourierStd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public class </a:t>
            </a:r>
            <a:r>
              <a:rPr lang="en-US" altLang="ko-KR" dirty="0" err="1">
                <a:latin typeface="CourierStd"/>
              </a:rPr>
              <a:t>BugFlip</a:t>
            </a:r>
            <a:r>
              <a:rPr lang="en-US" altLang="ko-KR" dirty="0">
                <a:latin typeface="CourierStd"/>
              </a:rPr>
              <a:t> : </a:t>
            </a:r>
            <a:r>
              <a:rPr lang="en-US" altLang="ko-KR" dirty="0" err="1">
                <a:latin typeface="CourierStd"/>
              </a:rPr>
              <a:t>MonoBehaviour</a:t>
            </a:r>
            <a:r>
              <a:rPr lang="en-US" altLang="ko-KR" dirty="0">
                <a:latin typeface="CourierStd"/>
              </a:rPr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private bool </a:t>
            </a:r>
            <a:r>
              <a:rPr lang="en-US" altLang="ko-KR" dirty="0" err="1">
                <a:latin typeface="CourierStd"/>
              </a:rPr>
              <a:t>facingRight</a:t>
            </a:r>
            <a:r>
              <a:rPr lang="en-US" altLang="ko-KR" dirty="0">
                <a:latin typeface="CourierStd"/>
              </a:rPr>
              <a:t> = true;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void Update()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  if (</a:t>
            </a:r>
            <a:r>
              <a:rPr lang="en-US" altLang="ko-KR" dirty="0" err="1">
                <a:latin typeface="CourierStd"/>
              </a:rPr>
              <a:t>Input.GetKeyDown</a:t>
            </a:r>
            <a:r>
              <a:rPr lang="en-US" altLang="ko-KR" dirty="0">
                <a:latin typeface="CourierStd"/>
              </a:rPr>
              <a:t>(</a:t>
            </a:r>
            <a:r>
              <a:rPr lang="en-US" altLang="ko-KR" dirty="0" err="1">
                <a:latin typeface="CourierStd"/>
              </a:rPr>
              <a:t>KeyCode.LeftArrow</a:t>
            </a:r>
            <a:r>
              <a:rPr lang="en-US" altLang="ko-KR" dirty="0">
                <a:latin typeface="CourierStd"/>
              </a:rPr>
              <a:t>) &amp;&amp; </a:t>
            </a:r>
            <a:r>
              <a:rPr lang="en-US" altLang="ko-KR" dirty="0" err="1">
                <a:latin typeface="CourierStd"/>
              </a:rPr>
              <a:t>facingRight</a:t>
            </a:r>
            <a:r>
              <a:rPr lang="en-US" altLang="ko-KR" dirty="0">
                <a:latin typeface="CourierStd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  Flip 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  if (</a:t>
            </a:r>
            <a:r>
              <a:rPr lang="en-US" altLang="ko-KR" dirty="0" err="1">
                <a:latin typeface="CourierStd"/>
              </a:rPr>
              <a:t>Input.GetKeyDown</a:t>
            </a:r>
            <a:r>
              <a:rPr lang="en-US" altLang="ko-KR" dirty="0">
                <a:latin typeface="CourierStd"/>
              </a:rPr>
              <a:t>(</a:t>
            </a:r>
            <a:r>
              <a:rPr lang="en-US" altLang="ko-KR" dirty="0" err="1">
                <a:latin typeface="CourierStd"/>
              </a:rPr>
              <a:t>KeyCode.RightArrow</a:t>
            </a:r>
            <a:r>
              <a:rPr lang="en-US" altLang="ko-KR" dirty="0">
                <a:latin typeface="CourierStd"/>
              </a:rPr>
              <a:t>) &amp;&amp; !</a:t>
            </a:r>
            <a:r>
              <a:rPr lang="en-US" altLang="ko-KR" dirty="0" err="1">
                <a:latin typeface="CourierStd"/>
              </a:rPr>
              <a:t>facingRight</a:t>
            </a:r>
            <a:r>
              <a:rPr lang="en-US" altLang="ko-KR" dirty="0">
                <a:latin typeface="CourierStd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  Flip();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CourierStd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void Flip (){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  // Switch the way the player is labelled as facing.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  </a:t>
            </a:r>
            <a:r>
              <a:rPr lang="en-US" altLang="ko-KR" dirty="0" err="1">
                <a:latin typeface="CourierStd"/>
              </a:rPr>
              <a:t>facingRight</a:t>
            </a:r>
            <a:r>
              <a:rPr lang="en-US" altLang="ko-KR" dirty="0">
                <a:latin typeface="CourierStd"/>
              </a:rPr>
              <a:t> = !</a:t>
            </a:r>
            <a:r>
              <a:rPr lang="en-US" altLang="ko-KR" dirty="0" err="1">
                <a:latin typeface="CourierStd"/>
              </a:rPr>
              <a:t>facingRight</a:t>
            </a:r>
            <a:r>
              <a:rPr lang="en-US" altLang="ko-KR" dirty="0">
                <a:latin typeface="CourierStd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  // Multiply the player's x local scale by -1.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  Vector3 </a:t>
            </a:r>
            <a:r>
              <a:rPr lang="en-US" altLang="ko-KR" dirty="0" err="1">
                <a:latin typeface="CourierStd"/>
              </a:rPr>
              <a:t>theScale</a:t>
            </a:r>
            <a:r>
              <a:rPr lang="en-US" altLang="ko-KR" dirty="0">
                <a:latin typeface="CourierStd"/>
              </a:rPr>
              <a:t> = </a:t>
            </a:r>
            <a:r>
              <a:rPr lang="en-US" altLang="ko-KR" dirty="0" err="1">
                <a:latin typeface="CourierStd"/>
              </a:rPr>
              <a:t>transform.localScale</a:t>
            </a:r>
            <a:r>
              <a:rPr lang="en-US" altLang="ko-KR" dirty="0">
                <a:latin typeface="CourierStd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  </a:t>
            </a:r>
            <a:r>
              <a:rPr lang="en-US" altLang="ko-KR" dirty="0" err="1">
                <a:latin typeface="CourierStd"/>
              </a:rPr>
              <a:t>theScale.x</a:t>
            </a:r>
            <a:r>
              <a:rPr lang="en-US" altLang="ko-KR" dirty="0">
                <a:latin typeface="CourierStd"/>
              </a:rPr>
              <a:t> *= -1;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  </a:t>
            </a:r>
            <a:r>
              <a:rPr lang="en-US" altLang="ko-KR" dirty="0" err="1">
                <a:latin typeface="CourierStd"/>
              </a:rPr>
              <a:t>transform.localScale</a:t>
            </a:r>
            <a:r>
              <a:rPr lang="en-US" altLang="ko-KR" dirty="0">
                <a:latin typeface="CourierStd"/>
              </a:rPr>
              <a:t> = </a:t>
            </a:r>
            <a:r>
              <a:rPr lang="en-US" altLang="ko-KR" dirty="0" err="1">
                <a:latin typeface="CourierStd"/>
              </a:rPr>
              <a:t>theScale</a:t>
            </a:r>
            <a:r>
              <a:rPr lang="en-US" altLang="ko-KR" dirty="0">
                <a:latin typeface="CourierStd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CourierStd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39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BugFlip.cs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Method Update(), every frame, </a:t>
            </a:r>
          </a:p>
          <a:p>
            <a:pPr lvl="1"/>
            <a:r>
              <a:rPr lang="en-US" altLang="ko-KR" sz="2800" dirty="0"/>
              <a:t>checks to see if the </a:t>
            </a:r>
            <a:r>
              <a:rPr lang="en-US" altLang="ko-KR" sz="2800" i="1" dirty="0"/>
              <a:t>Left </a:t>
            </a:r>
            <a:r>
              <a:rPr lang="en-US" altLang="ko-KR" sz="2800" dirty="0"/>
              <a:t>or </a:t>
            </a:r>
            <a:r>
              <a:rPr lang="en-US" altLang="ko-KR" sz="2800" i="1" dirty="0"/>
              <a:t>Right </a:t>
            </a:r>
            <a:r>
              <a:rPr lang="en-US" altLang="ko-KR" sz="2800" dirty="0"/>
              <a:t>arrow keys have been pressed. </a:t>
            </a:r>
          </a:p>
          <a:p>
            <a:pPr lvl="1"/>
            <a:r>
              <a:rPr lang="en-US" altLang="ko-KR" sz="2800" dirty="0"/>
              <a:t>If the </a:t>
            </a:r>
            <a:r>
              <a:rPr lang="en-US" altLang="ko-KR" sz="2800" i="1" dirty="0"/>
              <a:t>Left </a:t>
            </a:r>
            <a:r>
              <a:rPr lang="en-US" altLang="ko-KR" sz="2800" dirty="0"/>
              <a:t>arrow key is pressed and the bug is facing right, then method Flip() is called, likewise </a:t>
            </a:r>
          </a:p>
          <a:p>
            <a:pPr lvl="1"/>
            <a:r>
              <a:rPr lang="en-US" altLang="ko-KR" sz="2800" dirty="0"/>
              <a:t>if the </a:t>
            </a:r>
            <a:r>
              <a:rPr lang="en-US" altLang="ko-KR" sz="2800" i="1" dirty="0"/>
              <a:t>Right </a:t>
            </a:r>
            <a:r>
              <a:rPr lang="en-US" altLang="ko-KR" sz="2800" dirty="0"/>
              <a:t>arrow key is pressed and the bug is facing left (that is, facing right is false), again method Flip() is called.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571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BugFlip.cs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Method Flip() performs two actions, </a:t>
            </a:r>
          </a:p>
          <a:p>
            <a:pPr lvl="1"/>
            <a:r>
              <a:rPr lang="en-US" altLang="ko-KR" sz="2400" dirty="0"/>
              <a:t>the first simply </a:t>
            </a:r>
            <a:r>
              <a:rPr lang="en-US" altLang="ko-KR" sz="2400" dirty="0">
                <a:solidFill>
                  <a:srgbClr val="0070C0"/>
                </a:solidFill>
              </a:rPr>
              <a:t>reverses</a:t>
            </a:r>
            <a:r>
              <a:rPr lang="en-US" altLang="ko-KR" sz="2400" dirty="0"/>
              <a:t> the true/false value in variable </a:t>
            </a:r>
            <a:r>
              <a:rPr lang="en-US" altLang="ko-KR" sz="2400" dirty="0" err="1"/>
              <a:t>facingRight</a:t>
            </a:r>
            <a:r>
              <a:rPr lang="en-US" altLang="ko-KR" sz="2400" dirty="0"/>
              <a:t>. </a:t>
            </a:r>
          </a:p>
          <a:p>
            <a:pPr lvl="1"/>
            <a:r>
              <a:rPr lang="en-US" altLang="ko-KR" sz="2400" dirty="0"/>
              <a:t>The second action </a:t>
            </a:r>
            <a:r>
              <a:rPr lang="en-US" altLang="ko-KR" sz="2400" dirty="0">
                <a:solidFill>
                  <a:srgbClr val="0070C0"/>
                </a:solidFill>
              </a:rPr>
              <a:t>changes</a:t>
            </a:r>
            <a:r>
              <a:rPr lang="en-US" altLang="ko-KR" sz="2400" dirty="0"/>
              <a:t> the +/- sign of the X-value of the </a:t>
            </a:r>
            <a:r>
              <a:rPr lang="en-US" altLang="ko-KR" sz="2400" dirty="0" err="1"/>
              <a:t>localScale</a:t>
            </a:r>
            <a:r>
              <a:rPr lang="en-US" altLang="ko-KR" sz="2400" dirty="0"/>
              <a:t> property of the transform. </a:t>
            </a:r>
          </a:p>
          <a:p>
            <a:pPr lvl="1"/>
            <a:endParaRPr lang="en-US" altLang="ko-KR" sz="2400" dirty="0"/>
          </a:p>
          <a:p>
            <a:r>
              <a:rPr lang="en-US" altLang="ko-KR" sz="2800" dirty="0"/>
              <a:t>Reversing the sign of the </a:t>
            </a:r>
            <a:r>
              <a:rPr lang="en-US" altLang="ko-KR" sz="2800" dirty="0" err="1"/>
              <a:t>localScale</a:t>
            </a:r>
            <a:r>
              <a:rPr lang="en-US" altLang="ko-KR" sz="2800" dirty="0"/>
              <a:t> results in the 2D flip.</a:t>
            </a:r>
          </a:p>
        </p:txBody>
      </p:sp>
    </p:spTree>
    <p:extLst>
      <p:ext uri="{BB962C8B-B14F-4D97-AF65-F5344CB8AC3E}">
        <p14:creationId xmlns:p14="http://schemas.microsoft.com/office/powerpoint/2010/main" val="1546579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Animation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65760" y="4453128"/>
            <a:ext cx="8001000" cy="1870670"/>
          </a:xfrm>
        </p:spPr>
        <p:txBody>
          <a:bodyPr>
            <a:normAutofit fontScale="77500" lnSpcReduction="20000"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Flipping a sprite horizontally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70C0"/>
                </a:solidFill>
              </a:rPr>
              <a:t>Animating body parts for character movement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Creating a 3-frame animation clip to make a platform continually animate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Making a platform start falling once stepped-on using a Trigger to move animation from one state to another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Creating animation clips from sprite sheet sequences</a:t>
            </a:r>
            <a:endParaRPr lang="ko-KR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13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Animating body parts for character movement events</a:t>
            </a:r>
            <a:endParaRPr lang="ko-KR" alt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>
                <a:solidFill>
                  <a:srgbClr val="FF0000"/>
                </a:solidFill>
              </a:rPr>
              <a:t>Create</a:t>
            </a:r>
            <a:r>
              <a:rPr lang="en-US" altLang="ko-KR" dirty="0"/>
              <a:t> a new Unity 2D project.</a:t>
            </a:r>
          </a:p>
          <a:p>
            <a:r>
              <a:rPr lang="en-US" altLang="ko-KR" dirty="0"/>
              <a:t>2. </a:t>
            </a:r>
            <a:r>
              <a:rPr lang="en-US" altLang="ko-KR" dirty="0">
                <a:solidFill>
                  <a:srgbClr val="FF0000"/>
                </a:solidFill>
              </a:rPr>
              <a:t>Import</a:t>
            </a:r>
            <a:r>
              <a:rPr lang="en-US" altLang="ko-KR" dirty="0"/>
              <a:t> the provided package </a:t>
            </a:r>
            <a:r>
              <a:rPr lang="en-US" altLang="ko-KR" dirty="0" err="1"/>
              <a:t>BeanManAssets</a:t>
            </a:r>
            <a:r>
              <a:rPr lang="en-US" altLang="ko-KR" dirty="0"/>
              <a:t>, by choosing menu: </a:t>
            </a:r>
            <a:r>
              <a:rPr lang="en-US" altLang="ko-KR" dirty="0">
                <a:solidFill>
                  <a:srgbClr val="0070C0"/>
                </a:solidFill>
              </a:rPr>
              <a:t>Assets | Import Package | Custom Package …, </a:t>
            </a:r>
            <a:r>
              <a:rPr lang="en-US" altLang="ko-KR" dirty="0"/>
              <a:t>and then click the Import button to import all these assets into your Project panel.</a:t>
            </a:r>
          </a:p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Increase</a:t>
            </a:r>
            <a:r>
              <a:rPr lang="en-US" altLang="ko-KR" dirty="0"/>
              <a:t> the size of the Main Camera to 10.</a:t>
            </a:r>
            <a:endParaRPr lang="ko-KR" alt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32600" y="1909043"/>
            <a:ext cx="2562225" cy="2358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00" y="4439409"/>
            <a:ext cx="25622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2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4. </a:t>
            </a:r>
            <a:r>
              <a:rPr lang="en-US" altLang="ko-KR" sz="2800" dirty="0">
                <a:solidFill>
                  <a:srgbClr val="FF0000"/>
                </a:solidFill>
              </a:rPr>
              <a:t>Setup</a:t>
            </a:r>
            <a:r>
              <a:rPr lang="en-US" altLang="ko-KR" sz="2800" dirty="0"/>
              <a:t> the 2D gravity setting for this project - Y= -30. </a:t>
            </a:r>
          </a:p>
          <a:p>
            <a:pPr lvl="1"/>
            <a:r>
              <a:rPr lang="en-US" altLang="ko-KR" sz="2400" dirty="0"/>
              <a:t>Set 2D gravity to this value by choosing menu: </a:t>
            </a:r>
            <a:r>
              <a:rPr lang="en-US" altLang="ko-KR" sz="2400" dirty="0">
                <a:solidFill>
                  <a:srgbClr val="0070C0"/>
                </a:solidFill>
              </a:rPr>
              <a:t>Edit | Project Settings | Physics 2D</a:t>
            </a:r>
            <a:r>
              <a:rPr lang="en-US" altLang="ko-KR" sz="2400" dirty="0"/>
              <a:t>, and then at the top </a:t>
            </a:r>
            <a:r>
              <a:rPr lang="en-US" altLang="ko-KR" sz="2400" dirty="0">
                <a:solidFill>
                  <a:srgbClr val="FF0000"/>
                </a:solidFill>
              </a:rPr>
              <a:t>change</a:t>
            </a:r>
            <a:r>
              <a:rPr lang="en-US" altLang="ko-KR" sz="2400" dirty="0"/>
              <a:t> the Y value to -30.</a:t>
            </a:r>
            <a:endParaRPr lang="ko-KR" alt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71052" y="1846263"/>
            <a:ext cx="3095708" cy="5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6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en-US" altLang="ko-KR" dirty="0">
                <a:solidFill>
                  <a:srgbClr val="FF0000"/>
                </a:solidFill>
              </a:rPr>
              <a:t>Drag</a:t>
            </a:r>
            <a:r>
              <a:rPr lang="en-US" altLang="ko-KR" dirty="0"/>
              <a:t> an instance of the </a:t>
            </a:r>
            <a:r>
              <a:rPr lang="en-US" altLang="ko-KR" dirty="0" err="1"/>
              <a:t>BeanMan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character2D</a:t>
            </a:r>
            <a:r>
              <a:rPr lang="en-US" altLang="ko-KR" dirty="0"/>
              <a:t> from the </a:t>
            </a:r>
            <a:r>
              <a:rPr lang="en-US" altLang="ko-KR" dirty="0">
                <a:solidFill>
                  <a:srgbClr val="0070C0"/>
                </a:solidFill>
              </a:rPr>
              <a:t>Project | Prefabs </a:t>
            </a:r>
            <a:r>
              <a:rPr lang="en-US" altLang="ko-KR" dirty="0"/>
              <a:t>folder into the scene. </a:t>
            </a:r>
            <a:r>
              <a:rPr lang="en-US" altLang="ko-KR" dirty="0">
                <a:solidFill>
                  <a:srgbClr val="FF0000"/>
                </a:solidFill>
              </a:rPr>
              <a:t>Position</a:t>
            </a:r>
            <a:r>
              <a:rPr lang="en-US" altLang="ko-KR" dirty="0"/>
              <a:t> this </a:t>
            </a:r>
            <a:r>
              <a:rPr lang="en-US" altLang="ko-KR" dirty="0" err="1"/>
              <a:t>GameObject</a:t>
            </a:r>
            <a:r>
              <a:rPr lang="en-US" altLang="ko-KR" dirty="0"/>
              <a:t> at (0, 3, 0).</a:t>
            </a:r>
          </a:p>
          <a:p>
            <a:r>
              <a:rPr lang="en-US" altLang="ko-KR" dirty="0"/>
              <a:t>6. </a:t>
            </a:r>
            <a:r>
              <a:rPr lang="en-US" altLang="ko-KR" dirty="0">
                <a:solidFill>
                  <a:srgbClr val="FF0000"/>
                </a:solidFill>
              </a:rPr>
              <a:t>Drag</a:t>
            </a:r>
            <a:r>
              <a:rPr lang="en-US" altLang="ko-KR" dirty="0"/>
              <a:t> an instance of the sprite </a:t>
            </a:r>
            <a:r>
              <a:rPr lang="en-US" altLang="ko-KR" b="1" dirty="0" err="1">
                <a:solidFill>
                  <a:srgbClr val="0070C0"/>
                </a:solidFill>
              </a:rPr>
              <a:t>platformWallBlocks</a:t>
            </a:r>
            <a:r>
              <a:rPr lang="en-US" altLang="ko-KR" dirty="0"/>
              <a:t> from the </a:t>
            </a:r>
            <a:r>
              <a:rPr lang="en-US" altLang="ko-KR" dirty="0">
                <a:solidFill>
                  <a:srgbClr val="0070C0"/>
                </a:solidFill>
              </a:rPr>
              <a:t>Project | Sprites </a:t>
            </a:r>
            <a:r>
              <a:rPr lang="en-US" altLang="ko-KR" dirty="0"/>
              <a:t>folder into the scene. </a:t>
            </a:r>
            <a:r>
              <a:rPr lang="en-US" altLang="ko-KR" dirty="0">
                <a:solidFill>
                  <a:srgbClr val="FF0000"/>
                </a:solidFill>
              </a:rPr>
              <a:t>Position</a:t>
            </a:r>
            <a:r>
              <a:rPr lang="en-US" altLang="ko-KR" dirty="0"/>
              <a:t> this </a:t>
            </a:r>
            <a:r>
              <a:rPr lang="en-US" altLang="ko-KR" dirty="0" err="1"/>
              <a:t>GameObject</a:t>
            </a:r>
            <a:r>
              <a:rPr lang="en-US" altLang="ko-KR" dirty="0"/>
              <a:t> at (0, -4, 0).</a:t>
            </a:r>
            <a:endParaRPr lang="ko-KR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64093" y="1845734"/>
            <a:ext cx="3702050" cy="1704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65" y="4589462"/>
            <a:ext cx="49911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9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8871-E1C6-4E6D-A0F8-92F0D761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Information [important]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23D75-01C7-4679-9EDB-0D365CD73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>
              <a:buFont typeface="Wingdings" panose="05000000000000000000" pitchFamily="2" charset="2"/>
              <a:buChar char="§"/>
            </a:pPr>
            <a:endParaRPr lang="en-US" sz="2800" dirty="0"/>
          </a:p>
          <a:p>
            <a:pPr latinLnBrk="0">
              <a:buFont typeface="Wingdings" panose="05000000000000000000" pitchFamily="2" charset="2"/>
              <a:buChar char="§"/>
            </a:pPr>
            <a:r>
              <a:rPr lang="en-US" sz="2800" dirty="0"/>
              <a:t>Most of the images in the steps of the projects are GIF (not images)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sz="2400" dirty="0"/>
              <a:t>You should </a:t>
            </a:r>
            <a:r>
              <a:rPr lang="en-US" sz="2400" dirty="0">
                <a:solidFill>
                  <a:srgbClr val="FF0000"/>
                </a:solidFill>
              </a:rPr>
              <a:t>play the GIF </a:t>
            </a:r>
            <a:r>
              <a:rPr lang="en-US" sz="2400" dirty="0"/>
              <a:t>either by using a GIF player or </a:t>
            </a:r>
            <a:r>
              <a:rPr lang="en-US" sz="2400" dirty="0">
                <a:solidFill>
                  <a:srgbClr val="FF0000"/>
                </a:solidFill>
              </a:rPr>
              <a:t>run the slideshow of the PPT</a:t>
            </a:r>
          </a:p>
        </p:txBody>
      </p:sp>
    </p:spTree>
    <p:extLst>
      <p:ext uri="{BB962C8B-B14F-4D97-AF65-F5344CB8AC3E}">
        <p14:creationId xmlns:p14="http://schemas.microsoft.com/office/powerpoint/2010/main" val="600885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7. </a:t>
            </a:r>
            <a:r>
              <a:rPr lang="en-US" altLang="ko-KR" sz="2800" dirty="0">
                <a:solidFill>
                  <a:srgbClr val="FF0000"/>
                </a:solidFill>
              </a:rPr>
              <a:t>Add</a:t>
            </a:r>
            <a:r>
              <a:rPr lang="en-US" altLang="ko-KR" sz="2800" dirty="0"/>
              <a:t> a Box Collider 2D component to </a:t>
            </a:r>
            <a:r>
              <a:rPr lang="en-US" altLang="ko-KR" sz="2800" dirty="0" err="1"/>
              <a:t>GameObject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platformWallBlocks</a:t>
            </a:r>
            <a:r>
              <a:rPr lang="en-US" altLang="ko-KR" sz="2800" dirty="0"/>
              <a:t> by choosing menu: </a:t>
            </a:r>
            <a:r>
              <a:rPr lang="en-US" altLang="ko-KR" sz="2800" dirty="0">
                <a:solidFill>
                  <a:srgbClr val="0070C0"/>
                </a:solidFill>
              </a:rPr>
              <a:t>Add Component | Physics 2D | Box Collider 2D.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8" y="1845734"/>
            <a:ext cx="4093029" cy="4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0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8. </a:t>
            </a:r>
            <a:r>
              <a:rPr lang="en-US" altLang="ko-KR" sz="2800" dirty="0">
                <a:solidFill>
                  <a:srgbClr val="FF0000"/>
                </a:solidFill>
              </a:rPr>
              <a:t>Create</a:t>
            </a:r>
            <a:r>
              <a:rPr lang="en-US" altLang="ko-KR" sz="2800" dirty="0"/>
              <a:t> a new Layer named Ground, and assign </a:t>
            </a:r>
            <a:r>
              <a:rPr lang="en-US" altLang="ko-KR" sz="2800" dirty="0" err="1"/>
              <a:t>GameObject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platformWallBlocks</a:t>
            </a:r>
            <a:r>
              <a:rPr lang="en-US" altLang="ko-KR" sz="2800" dirty="0"/>
              <a:t> to this new layer, as shown in the following screenshot. </a:t>
            </a:r>
          </a:p>
          <a:p>
            <a:pPr lvl="1"/>
            <a:r>
              <a:rPr lang="en-US" altLang="ko-KR" sz="2400" dirty="0"/>
              <a:t>Pressing the </a:t>
            </a:r>
            <a:r>
              <a:rPr lang="en-US" altLang="ko-KR" sz="2400" i="1" dirty="0"/>
              <a:t>Space </a:t>
            </a:r>
            <a:r>
              <a:rPr lang="en-US" altLang="ko-KR" sz="2400" dirty="0"/>
              <a:t>key when the character is on the platform will now make him jump.</a:t>
            </a:r>
            <a:endParaRPr lang="ko-KR" alt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46" y="3857414"/>
            <a:ext cx="45434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20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914641" cy="4023360"/>
          </a:xfrm>
        </p:spPr>
        <p:txBody>
          <a:bodyPr/>
          <a:lstStyle/>
          <a:p>
            <a:r>
              <a:rPr lang="en-US" altLang="ko-KR" dirty="0"/>
              <a:t>9. Currently the </a:t>
            </a:r>
            <a:r>
              <a:rPr lang="en-US" altLang="ko-KR" dirty="0" err="1"/>
              <a:t>BeanMan</a:t>
            </a:r>
            <a:r>
              <a:rPr lang="en-US" altLang="ko-KR" dirty="0"/>
              <a:t> character is animated (arms and legs moving) when we make him jump. </a:t>
            </a:r>
          </a:p>
          <a:p>
            <a:pPr lvl="1"/>
            <a:r>
              <a:rPr lang="en-US" altLang="ko-KR" dirty="0"/>
              <a:t>Let's </a:t>
            </a:r>
            <a:r>
              <a:rPr lang="en-US" altLang="ko-KR" dirty="0">
                <a:solidFill>
                  <a:srgbClr val="FF0000"/>
                </a:solidFill>
              </a:rPr>
              <a:t>remove</a:t>
            </a:r>
            <a:r>
              <a:rPr lang="en-US" altLang="ko-KR" dirty="0"/>
              <a:t> the Animation clips and Animator controller and create our own from scratch.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Delete</a:t>
            </a:r>
            <a:r>
              <a:rPr lang="en-US" altLang="ko-KR" dirty="0"/>
              <a:t> folders Clips and Controllers from </a:t>
            </a:r>
            <a:r>
              <a:rPr lang="en-US" altLang="ko-KR" dirty="0">
                <a:solidFill>
                  <a:srgbClr val="0070C0"/>
                </a:solidFill>
              </a:rPr>
              <a:t>Project | Assets | PotatoMan2DAssets | Character2D | Animation</a:t>
            </a:r>
            <a:r>
              <a:rPr lang="en-US" altLang="ko-KR" dirty="0"/>
              <a:t>, as shown: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09" y="3857413"/>
            <a:ext cx="2693534" cy="2384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6" y="3857413"/>
            <a:ext cx="2757714" cy="26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10. Let's create an Animation clip.</a:t>
            </a:r>
          </a:p>
          <a:p>
            <a:pPr lvl="1"/>
            <a:r>
              <a:rPr lang="en-US" altLang="ko-KR" sz="2400" dirty="0"/>
              <a:t>In the Hierarchy panel </a:t>
            </a:r>
            <a:r>
              <a:rPr lang="en-US" altLang="ko-KR" sz="2400" dirty="0">
                <a:solidFill>
                  <a:srgbClr val="FF0000"/>
                </a:solidFill>
              </a:rPr>
              <a:t>select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hero. </a:t>
            </a:r>
          </a:p>
          <a:p>
            <a:pPr lvl="1"/>
            <a:r>
              <a:rPr lang="en-US" altLang="ko-KR" sz="2400" dirty="0"/>
              <a:t>Ensuring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character2D is selected in the Hierarchy, </a:t>
            </a:r>
            <a:r>
              <a:rPr lang="en-US" altLang="ko-KR" sz="2400" dirty="0">
                <a:solidFill>
                  <a:srgbClr val="FF0000"/>
                </a:solidFill>
              </a:rPr>
              <a:t>open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Animation</a:t>
            </a:r>
            <a:r>
              <a:rPr lang="en-US" altLang="ko-KR" sz="2400" dirty="0"/>
              <a:t> panel, and ensure it is in </a:t>
            </a:r>
            <a:r>
              <a:rPr lang="en-US" altLang="ko-KR" sz="2400" dirty="0">
                <a:solidFill>
                  <a:srgbClr val="0070C0"/>
                </a:solidFill>
              </a:rPr>
              <a:t>Dope Sheet </a:t>
            </a:r>
            <a:r>
              <a:rPr lang="en-US" altLang="ko-KR" sz="2400" dirty="0"/>
              <a:t>view (this is the default).</a:t>
            </a:r>
            <a:endParaRPr lang="ko-KR" alt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179407"/>
            <a:ext cx="3702050" cy="3356436"/>
          </a:xfrm>
        </p:spPr>
      </p:pic>
    </p:spTree>
    <p:extLst>
      <p:ext uri="{BB962C8B-B14F-4D97-AF65-F5344CB8AC3E}">
        <p14:creationId xmlns:p14="http://schemas.microsoft.com/office/powerpoint/2010/main" val="1512505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19314" y="1845734"/>
            <a:ext cx="4206966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11. </a:t>
            </a:r>
            <a:r>
              <a:rPr lang="en-US" altLang="ko-KR" sz="2400" dirty="0">
                <a:solidFill>
                  <a:srgbClr val="FF0000"/>
                </a:solidFill>
              </a:rPr>
              <a:t>Choose</a:t>
            </a:r>
            <a:r>
              <a:rPr lang="en-US" altLang="ko-KR" sz="2400" dirty="0"/>
              <a:t> menu item [Create New Clip]:</a:t>
            </a:r>
          </a:p>
          <a:p>
            <a:r>
              <a:rPr lang="en-US" altLang="ko-KR" sz="2400" dirty="0"/>
              <a:t>12. </a:t>
            </a:r>
            <a:r>
              <a:rPr lang="en-US" altLang="ko-KR" sz="2400" dirty="0">
                <a:solidFill>
                  <a:srgbClr val="FF0000"/>
                </a:solidFill>
              </a:rPr>
              <a:t>Save</a:t>
            </a:r>
            <a:r>
              <a:rPr lang="en-US" altLang="ko-KR" sz="2400" dirty="0"/>
              <a:t> the new clip in the </a:t>
            </a:r>
            <a:r>
              <a:rPr lang="en-US" altLang="ko-KR" sz="2400" dirty="0">
                <a:solidFill>
                  <a:srgbClr val="0070C0"/>
                </a:solidFill>
              </a:rPr>
              <a:t>Character2D | Animation </a:t>
            </a:r>
            <a:r>
              <a:rPr lang="en-US" altLang="ko-KR" sz="2400" dirty="0"/>
              <a:t>folder, naming it as </a:t>
            </a:r>
            <a:r>
              <a:rPr lang="en-US" altLang="ko-KR" sz="2400" dirty="0" err="1">
                <a:solidFill>
                  <a:srgbClr val="0070C0"/>
                </a:solidFill>
              </a:rPr>
              <a:t>characterbeanman</a:t>
            </a:r>
            <a:r>
              <a:rPr lang="en-US" altLang="ko-KR" sz="2400" dirty="0">
                <a:solidFill>
                  <a:srgbClr val="0070C0"/>
                </a:solidFill>
              </a:rPr>
              <a:t>-idle</a:t>
            </a:r>
            <a:r>
              <a:rPr lang="en-US" altLang="ko-KR" sz="2400" dirty="0"/>
              <a:t>. </a:t>
            </a:r>
          </a:p>
          <a:p>
            <a:pPr lvl="1"/>
            <a:r>
              <a:rPr lang="en-US" altLang="ko-KR" sz="2000" dirty="0"/>
              <a:t>You've now created an Animation clip for the 'idle' character state (which is not animated).</a:t>
            </a:r>
            <a:endParaRPr lang="ko-KR" alt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179407"/>
            <a:ext cx="3702050" cy="3356436"/>
          </a:xfrm>
        </p:spPr>
      </p:pic>
    </p:spTree>
    <p:extLst>
      <p:ext uri="{BB962C8B-B14F-4D97-AF65-F5344CB8AC3E}">
        <p14:creationId xmlns:p14="http://schemas.microsoft.com/office/powerpoint/2010/main" val="509005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13. Looking at the </a:t>
            </a:r>
            <a:r>
              <a:rPr lang="en-US" altLang="ko-KR" sz="2400" b="1" dirty="0">
                <a:solidFill>
                  <a:srgbClr val="0070C0"/>
                </a:solidFill>
              </a:rPr>
              <a:t>Character2D | Animation</a:t>
            </a:r>
            <a:r>
              <a:rPr lang="en-US" altLang="ko-KR" sz="2400" dirty="0"/>
              <a:t> folder in the Project panel you should now see both the </a:t>
            </a:r>
            <a:r>
              <a:rPr lang="en-US" altLang="ko-KR" sz="2400" dirty="0">
                <a:solidFill>
                  <a:srgbClr val="0070C0"/>
                </a:solidFill>
              </a:rPr>
              <a:t>Animation</a:t>
            </a:r>
            <a:r>
              <a:rPr lang="en-US" altLang="ko-KR" sz="2400" dirty="0"/>
              <a:t> clip you have just created (</a:t>
            </a:r>
            <a:r>
              <a:rPr lang="en-US" altLang="ko-KR" sz="2400" dirty="0">
                <a:solidFill>
                  <a:srgbClr val="0070C0"/>
                </a:solidFill>
              </a:rPr>
              <a:t>character-</a:t>
            </a:r>
            <a:r>
              <a:rPr lang="en-US" altLang="ko-KR" sz="2400" dirty="0" err="1">
                <a:solidFill>
                  <a:srgbClr val="0070C0"/>
                </a:solidFill>
              </a:rPr>
              <a:t>beanman</a:t>
            </a:r>
            <a:r>
              <a:rPr lang="en-US" altLang="ko-KR" sz="2400" dirty="0">
                <a:solidFill>
                  <a:srgbClr val="0070C0"/>
                </a:solidFill>
              </a:rPr>
              <a:t>-idle</a:t>
            </a:r>
            <a:r>
              <a:rPr lang="en-US" altLang="ko-KR" sz="2400" dirty="0"/>
              <a:t>) and also a new </a:t>
            </a:r>
            <a:r>
              <a:rPr lang="en-US" altLang="ko-KR" sz="2400" dirty="0">
                <a:solidFill>
                  <a:srgbClr val="0070C0"/>
                </a:solidFill>
              </a:rPr>
              <a:t>Animator</a:t>
            </a:r>
            <a:r>
              <a:rPr lang="en-US" altLang="ko-KR" sz="2400" dirty="0"/>
              <a:t> controller, which has defaulted to the name of your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character2D:</a:t>
            </a:r>
            <a:endParaRPr lang="ko-KR" altLang="en-US" sz="2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02237" y="1845734"/>
            <a:ext cx="2983820" cy="3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14. </a:t>
            </a:r>
            <a:r>
              <a:rPr lang="en-US" altLang="ko-KR" sz="2400" dirty="0">
                <a:solidFill>
                  <a:srgbClr val="FF0000"/>
                </a:solidFill>
              </a:rPr>
              <a:t>Ensuring</a:t>
            </a:r>
            <a:r>
              <a:rPr lang="en-US" altLang="ko-KR" sz="2400" dirty="0"/>
              <a:t>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character2D</a:t>
            </a:r>
            <a:r>
              <a:rPr lang="en-US" altLang="ko-KR" sz="2400" dirty="0"/>
              <a:t> is selected in the Hierarchy, </a:t>
            </a:r>
            <a:r>
              <a:rPr lang="en-US" altLang="ko-KR" sz="2400" dirty="0">
                <a:solidFill>
                  <a:srgbClr val="FF0000"/>
                </a:solidFill>
              </a:rPr>
              <a:t>open</a:t>
            </a:r>
            <a:r>
              <a:rPr lang="en-US" altLang="ko-KR" sz="2400" dirty="0"/>
              <a:t> the </a:t>
            </a:r>
            <a:r>
              <a:rPr lang="en-US" altLang="ko-KR" sz="2400" b="1" dirty="0"/>
              <a:t>Animator</a:t>
            </a:r>
            <a:r>
              <a:rPr lang="en-US" altLang="ko-KR" sz="2400" dirty="0"/>
              <a:t> panel and you'll see the </a:t>
            </a:r>
            <a:r>
              <a:rPr lang="en-US" altLang="ko-KR" sz="2400" dirty="0">
                <a:solidFill>
                  <a:srgbClr val="0070C0"/>
                </a:solidFill>
              </a:rPr>
              <a:t>State Machine </a:t>
            </a:r>
            <a:r>
              <a:rPr lang="en-US" altLang="ko-KR" sz="2400" dirty="0"/>
              <a:t>for controlling the animation of our character. </a:t>
            </a:r>
          </a:p>
          <a:p>
            <a:pPr lvl="1"/>
            <a:r>
              <a:rPr lang="en-US" altLang="ko-KR" sz="2200" dirty="0"/>
              <a:t>Since we only have one Animation clip (</a:t>
            </a:r>
            <a:r>
              <a:rPr lang="en-US" altLang="ko-KR" sz="2200" dirty="0">
                <a:solidFill>
                  <a:srgbClr val="0070C0"/>
                </a:solidFill>
              </a:rPr>
              <a:t>character-</a:t>
            </a:r>
            <a:r>
              <a:rPr lang="en-US" altLang="ko-KR" sz="2200" dirty="0" err="1">
                <a:solidFill>
                  <a:srgbClr val="0070C0"/>
                </a:solidFill>
              </a:rPr>
              <a:t>beanman</a:t>
            </a:r>
            <a:r>
              <a:rPr lang="en-US" altLang="ko-KR" sz="2200" dirty="0">
                <a:solidFill>
                  <a:srgbClr val="0070C0"/>
                </a:solidFill>
              </a:rPr>
              <a:t>-idle</a:t>
            </a:r>
            <a:r>
              <a:rPr lang="en-US" altLang="ko-KR" sz="2200" dirty="0"/>
              <a:t>) then upon entry the State Machine immediately enters this state.</a:t>
            </a:r>
            <a:endParaRPr lang="ko-KR" altLang="en-US" sz="3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896674"/>
            <a:ext cx="3702050" cy="3921903"/>
          </a:xfrm>
        </p:spPr>
      </p:pic>
    </p:spTree>
    <p:extLst>
      <p:ext uri="{BB962C8B-B14F-4D97-AF65-F5344CB8AC3E}">
        <p14:creationId xmlns:p14="http://schemas.microsoft.com/office/powerpoint/2010/main" val="1559153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15. </a:t>
            </a:r>
            <a:r>
              <a:rPr lang="en-US" altLang="ko-KR" sz="2800" dirty="0">
                <a:solidFill>
                  <a:srgbClr val="FF0000"/>
                </a:solidFill>
              </a:rPr>
              <a:t>Run</a:t>
            </a:r>
            <a:r>
              <a:rPr lang="en-US" altLang="ko-KR" sz="2800" dirty="0"/>
              <a:t> your scene – since the character is always in the 'idle' state, we see no animation yet when we make it jump.</a:t>
            </a:r>
            <a:endParaRPr lang="ko-KR" altLang="en-US" sz="36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2681288"/>
            <a:ext cx="2781300" cy="2352675"/>
          </a:xfrm>
        </p:spPr>
      </p:pic>
    </p:spTree>
    <p:extLst>
      <p:ext uri="{BB962C8B-B14F-4D97-AF65-F5344CB8AC3E}">
        <p14:creationId xmlns:p14="http://schemas.microsoft.com/office/powerpoint/2010/main" val="1240552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16. Now we'll </a:t>
            </a:r>
            <a:r>
              <a:rPr lang="en-US" altLang="ko-KR" sz="2400" dirty="0">
                <a:solidFill>
                  <a:srgbClr val="FF0000"/>
                </a:solidFill>
              </a:rPr>
              <a:t>create</a:t>
            </a:r>
            <a:r>
              <a:rPr lang="en-US" altLang="ko-KR" sz="2400" dirty="0"/>
              <a:t> a </a:t>
            </a:r>
            <a:r>
              <a:rPr lang="en-US" altLang="ko-KR" sz="2400" dirty="0">
                <a:solidFill>
                  <a:srgbClr val="0070C0"/>
                </a:solidFill>
              </a:rPr>
              <a:t>'jump</a:t>
            </a:r>
            <a:r>
              <a:rPr lang="en-US" altLang="ko-KR" sz="2400" dirty="0"/>
              <a:t>' Animation clip which animates the hat. </a:t>
            </a:r>
          </a:p>
          <a:p>
            <a:pPr lvl="1"/>
            <a:r>
              <a:rPr lang="en-US" altLang="ko-KR" sz="2200" dirty="0">
                <a:solidFill>
                  <a:srgbClr val="FF0000"/>
                </a:solidFill>
              </a:rPr>
              <a:t>Click</a:t>
            </a:r>
            <a:r>
              <a:rPr lang="en-US" altLang="ko-KR" sz="2200" dirty="0"/>
              <a:t> the empty dropdown menu in the </a:t>
            </a:r>
            <a:r>
              <a:rPr lang="en-US" altLang="ko-KR" sz="2200" b="1" dirty="0"/>
              <a:t>Animation</a:t>
            </a:r>
            <a:r>
              <a:rPr lang="en-US" altLang="ko-KR" sz="2200" dirty="0"/>
              <a:t> panel (next to the greyed out word 'Samples'), and </a:t>
            </a:r>
            <a:r>
              <a:rPr lang="en-US" altLang="ko-KR" sz="2200" dirty="0">
                <a:solidFill>
                  <a:srgbClr val="FF0000"/>
                </a:solidFill>
              </a:rPr>
              <a:t>create</a:t>
            </a:r>
            <a:r>
              <a:rPr lang="en-US" altLang="ko-KR" sz="2200" dirty="0"/>
              <a:t> a new clip in your Animation folder, naming it </a:t>
            </a:r>
            <a:r>
              <a:rPr lang="en-US" altLang="ko-KR" sz="2200" dirty="0">
                <a:solidFill>
                  <a:srgbClr val="0070C0"/>
                </a:solidFill>
              </a:rPr>
              <a:t>character-</a:t>
            </a:r>
            <a:r>
              <a:rPr lang="en-US" altLang="ko-KR" sz="2200" dirty="0" err="1">
                <a:solidFill>
                  <a:srgbClr val="0070C0"/>
                </a:solidFill>
              </a:rPr>
              <a:t>beanman</a:t>
            </a:r>
            <a:r>
              <a:rPr lang="en-US" altLang="ko-KR" sz="2200" dirty="0">
                <a:solidFill>
                  <a:srgbClr val="0070C0"/>
                </a:solidFill>
              </a:rPr>
              <a:t>-jump</a:t>
            </a:r>
            <a:r>
              <a:rPr lang="en-US" altLang="ko-KR" sz="2200" dirty="0"/>
              <a:t>.</a:t>
            </a:r>
            <a:endParaRPr lang="ko-KR" altLang="en-US" sz="3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108980"/>
            <a:ext cx="3702050" cy="3497290"/>
          </a:xfrm>
        </p:spPr>
      </p:pic>
    </p:spTree>
    <p:extLst>
      <p:ext uri="{BB962C8B-B14F-4D97-AF65-F5344CB8AC3E}">
        <p14:creationId xmlns:p14="http://schemas.microsoft.com/office/powerpoint/2010/main" val="2062515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17. </a:t>
            </a:r>
            <a:r>
              <a:rPr lang="en-US" altLang="ko-KR" sz="2800" dirty="0">
                <a:solidFill>
                  <a:srgbClr val="FF0000"/>
                </a:solidFill>
              </a:rPr>
              <a:t>Click</a:t>
            </a:r>
            <a:r>
              <a:rPr lang="en-US" altLang="ko-KR" sz="2800" dirty="0"/>
              <a:t> button </a:t>
            </a:r>
            <a:r>
              <a:rPr lang="en-US" altLang="ko-KR" sz="2800" dirty="0">
                <a:solidFill>
                  <a:srgbClr val="0070C0"/>
                </a:solidFill>
              </a:rPr>
              <a:t>Add Property</a:t>
            </a:r>
            <a:r>
              <a:rPr lang="en-US" altLang="ko-KR" sz="2800" dirty="0"/>
              <a:t>, and </a:t>
            </a:r>
            <a:r>
              <a:rPr lang="en-US" altLang="ko-KR" sz="2800" dirty="0">
                <a:solidFill>
                  <a:srgbClr val="FF0000"/>
                </a:solidFill>
              </a:rPr>
              <a:t>choose</a:t>
            </a:r>
            <a:r>
              <a:rPr lang="en-US" altLang="ko-KR" sz="2800" dirty="0"/>
              <a:t> </a:t>
            </a:r>
            <a:r>
              <a:rPr lang="en-US" altLang="ko-KR" sz="2800" b="1" dirty="0">
                <a:solidFill>
                  <a:srgbClr val="0070C0"/>
                </a:solidFill>
              </a:rPr>
              <a:t>Transform | Position </a:t>
            </a:r>
            <a:r>
              <a:rPr lang="en-US" altLang="ko-KR" sz="2800" dirty="0"/>
              <a:t>of the </a:t>
            </a:r>
            <a:r>
              <a:rPr lang="en-US" altLang="ko-KR" sz="2800" dirty="0">
                <a:solidFill>
                  <a:srgbClr val="0070C0"/>
                </a:solidFill>
              </a:rPr>
              <a:t>hat</a:t>
            </a:r>
            <a:r>
              <a:rPr lang="en-US" altLang="ko-KR" sz="2800" dirty="0"/>
              <a:t> child object, by </a:t>
            </a:r>
            <a:r>
              <a:rPr lang="en-US" altLang="ko-KR" sz="2800" dirty="0">
                <a:solidFill>
                  <a:srgbClr val="FF0000"/>
                </a:solidFill>
              </a:rPr>
              <a:t>clicking</a:t>
            </a:r>
            <a:r>
              <a:rPr lang="en-US" altLang="ko-KR" sz="2800" dirty="0"/>
              <a:t> its '+' plus-sign button. </a:t>
            </a:r>
          </a:p>
          <a:p>
            <a:pPr lvl="1"/>
            <a:r>
              <a:rPr lang="en-US" altLang="ko-KR" sz="2600" dirty="0"/>
              <a:t>We are now recording changes to the </a:t>
            </a:r>
            <a:r>
              <a:rPr lang="en-US" altLang="ko-KR" sz="2600" dirty="0">
                <a:solidFill>
                  <a:srgbClr val="0070C0"/>
                </a:solidFill>
              </a:rPr>
              <a:t>(X, Y, Z) position</a:t>
            </a:r>
            <a:r>
              <a:rPr lang="en-US" altLang="ko-KR" sz="2600" dirty="0"/>
              <a:t> of </a:t>
            </a:r>
            <a:r>
              <a:rPr lang="en-US" altLang="ko-KR" sz="2600" dirty="0" err="1"/>
              <a:t>GameObject</a:t>
            </a:r>
            <a:r>
              <a:rPr lang="en-US" altLang="ko-KR" sz="2600" dirty="0"/>
              <a:t> hat in this animation clip:</a:t>
            </a:r>
            <a:endParaRPr lang="ko-KR" altLang="en-US" sz="4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0" y="2090056"/>
            <a:ext cx="4461469" cy="3222171"/>
          </a:xfrm>
        </p:spPr>
      </p:pic>
    </p:spTree>
    <p:extLst>
      <p:ext uri="{BB962C8B-B14F-4D97-AF65-F5344CB8AC3E}">
        <p14:creationId xmlns:p14="http://schemas.microsoft.com/office/powerpoint/2010/main" val="380785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We will cover:</a:t>
            </a:r>
          </a:p>
          <a:p>
            <a:pPr lvl="1"/>
            <a:r>
              <a:rPr lang="en-US" altLang="ko-KR" sz="2400" dirty="0"/>
              <a:t>Flipping a sprite horizontally</a:t>
            </a:r>
          </a:p>
          <a:p>
            <a:pPr lvl="1"/>
            <a:r>
              <a:rPr lang="en-US" altLang="ko-KR" sz="2400" dirty="0"/>
              <a:t>Animating body parts for character movement events</a:t>
            </a:r>
          </a:p>
          <a:p>
            <a:pPr lvl="1"/>
            <a:r>
              <a:rPr lang="en-US" altLang="ko-KR" sz="2400" dirty="0"/>
              <a:t>Creating a 3-frame animation clip to make a platform continually animate</a:t>
            </a:r>
          </a:p>
          <a:p>
            <a:pPr lvl="1"/>
            <a:r>
              <a:rPr lang="en-US" altLang="ko-KR" sz="2400" dirty="0"/>
              <a:t>Making a platform start falling once stepped-on using a Trigger to move animation from one state to another</a:t>
            </a:r>
          </a:p>
          <a:p>
            <a:pPr lvl="1"/>
            <a:r>
              <a:rPr lang="en-US" altLang="ko-KR" sz="2400" dirty="0"/>
              <a:t>Creating animation clips from sprite sheet sequences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747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18. You should now see 2 </a:t>
            </a:r>
            <a:r>
              <a:rPr lang="en-US" altLang="ko-KR" sz="2800" dirty="0">
                <a:solidFill>
                  <a:srgbClr val="0070C0"/>
                </a:solidFill>
              </a:rPr>
              <a:t>'</a:t>
            </a:r>
            <a:r>
              <a:rPr lang="en-US" altLang="ko-KR" sz="2800" dirty="0" err="1">
                <a:solidFill>
                  <a:srgbClr val="0070C0"/>
                </a:solidFill>
              </a:rPr>
              <a:t>keyframes</a:t>
            </a:r>
            <a:r>
              <a:rPr lang="en-US" altLang="ko-KR" sz="2800" dirty="0"/>
              <a:t>' at </a:t>
            </a:r>
            <a:r>
              <a:rPr lang="en-US" altLang="ko-KR" sz="2800" dirty="0">
                <a:solidFill>
                  <a:srgbClr val="0070C0"/>
                </a:solidFill>
              </a:rPr>
              <a:t>0.0</a:t>
            </a:r>
            <a:r>
              <a:rPr lang="en-US" altLang="ko-KR" sz="2800" dirty="0"/>
              <a:t> and at </a:t>
            </a:r>
            <a:r>
              <a:rPr lang="en-US" altLang="ko-KR" sz="2800" dirty="0">
                <a:solidFill>
                  <a:srgbClr val="0070C0"/>
                </a:solidFill>
              </a:rPr>
              <a:t>1.0</a:t>
            </a:r>
            <a:r>
              <a:rPr lang="en-US" altLang="ko-KR" sz="2800" dirty="0"/>
              <a:t>. </a:t>
            </a:r>
          </a:p>
          <a:p>
            <a:pPr lvl="1"/>
            <a:r>
              <a:rPr lang="en-US" altLang="ko-KR" sz="2600" dirty="0"/>
              <a:t>These are indicated by diamonds in the Timeline area in the right-hand-section of the Animation panel.</a:t>
            </a:r>
            <a:endParaRPr lang="ko-KR" altLang="en-US" sz="4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6" y="3941082"/>
            <a:ext cx="8137551" cy="147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8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114" y="1845734"/>
            <a:ext cx="3902166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19. </a:t>
            </a:r>
            <a:r>
              <a:rPr lang="en-US" altLang="ko-KR" sz="2400" dirty="0">
                <a:solidFill>
                  <a:srgbClr val="FF0000"/>
                </a:solidFill>
              </a:rPr>
              <a:t>Click</a:t>
            </a:r>
            <a:r>
              <a:rPr lang="en-US" altLang="ko-KR" sz="2400" dirty="0"/>
              <a:t> to select the first </a:t>
            </a:r>
            <a:r>
              <a:rPr lang="en-US" altLang="ko-KR" sz="2400" dirty="0" err="1">
                <a:solidFill>
                  <a:srgbClr val="0070C0"/>
                </a:solidFill>
              </a:rPr>
              <a:t>keyframe</a:t>
            </a:r>
            <a:r>
              <a:rPr lang="en-US" altLang="ko-KR" sz="2400" dirty="0"/>
              <a:t> (at time 0.0). </a:t>
            </a:r>
          </a:p>
          <a:p>
            <a:pPr lvl="1"/>
            <a:r>
              <a:rPr lang="en-US" altLang="ko-KR" sz="2200" dirty="0"/>
              <a:t>Now in the </a:t>
            </a:r>
            <a:r>
              <a:rPr lang="en-US" altLang="ko-KR" sz="2200" b="1" dirty="0"/>
              <a:t>Scene</a:t>
            </a:r>
            <a:r>
              <a:rPr lang="en-US" altLang="ko-KR" sz="2200" dirty="0"/>
              <a:t> panel </a:t>
            </a:r>
            <a:r>
              <a:rPr lang="en-US" altLang="ko-KR" sz="2200" dirty="0">
                <a:solidFill>
                  <a:srgbClr val="FF0000"/>
                </a:solidFill>
              </a:rPr>
              <a:t>move</a:t>
            </a:r>
            <a:r>
              <a:rPr lang="en-US" altLang="ko-KR" sz="2200" dirty="0"/>
              <a:t> the </a:t>
            </a:r>
            <a:r>
              <a:rPr lang="en-US" altLang="ko-KR" sz="2200" dirty="0">
                <a:solidFill>
                  <a:srgbClr val="0070C0"/>
                </a:solidFill>
              </a:rPr>
              <a:t>hat</a:t>
            </a:r>
            <a:r>
              <a:rPr lang="en-US" altLang="ko-KR" sz="2200" dirty="0"/>
              <a:t> up and left a little, away from the head. </a:t>
            </a:r>
          </a:p>
          <a:p>
            <a:pPr lvl="1"/>
            <a:r>
              <a:rPr lang="en-US" altLang="ko-KR" sz="2200" dirty="0"/>
              <a:t>You should see that </a:t>
            </a:r>
            <a:r>
              <a:rPr lang="en-US" altLang="ko-KR" sz="2200" dirty="0">
                <a:solidFill>
                  <a:srgbClr val="0070C0"/>
                </a:solidFill>
              </a:rPr>
              <a:t>all three X, Y, Z values have a red background </a:t>
            </a:r>
            <a:r>
              <a:rPr lang="en-US" altLang="ko-KR" sz="2200" dirty="0"/>
              <a:t>in the </a:t>
            </a:r>
            <a:r>
              <a:rPr lang="en-US" altLang="ko-KR" sz="2200" b="1" dirty="0"/>
              <a:t>Inspector</a:t>
            </a:r>
            <a:r>
              <a:rPr lang="en-US" altLang="ko-KR" sz="2200" dirty="0"/>
              <a:t> – this is to inform you that the values of the Transform component are being recorded in the animation clip:</a:t>
            </a:r>
            <a:endParaRPr lang="ko-KR" altLang="en-US" sz="4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10" y="2597142"/>
            <a:ext cx="4371506" cy="2976344"/>
          </a:xfrm>
        </p:spPr>
      </p:pic>
    </p:spTree>
    <p:extLst>
      <p:ext uri="{BB962C8B-B14F-4D97-AF65-F5344CB8AC3E}">
        <p14:creationId xmlns:p14="http://schemas.microsoft.com/office/powerpoint/2010/main" val="2002149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4114" y="1845734"/>
            <a:ext cx="390216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20. Since 1 second is perhaps too long for our jump animation, </a:t>
            </a:r>
            <a:r>
              <a:rPr lang="en-US" altLang="ko-KR" sz="2800" dirty="0">
                <a:solidFill>
                  <a:srgbClr val="FF0000"/>
                </a:solidFill>
              </a:rPr>
              <a:t>drag</a:t>
            </a:r>
            <a:r>
              <a:rPr lang="en-US" altLang="ko-KR" sz="2800" dirty="0"/>
              <a:t> the </a:t>
            </a:r>
            <a:r>
              <a:rPr lang="en-US" altLang="ko-KR" sz="2800" dirty="0">
                <a:solidFill>
                  <a:srgbClr val="0070C0"/>
                </a:solidFill>
              </a:rPr>
              <a:t>second </a:t>
            </a:r>
            <a:r>
              <a:rPr lang="en-US" altLang="ko-KR" sz="2800" dirty="0" err="1">
                <a:solidFill>
                  <a:srgbClr val="0070C0"/>
                </a:solidFill>
              </a:rPr>
              <a:t>keyframe</a:t>
            </a:r>
            <a:r>
              <a:rPr lang="en-US" altLang="ko-KR" sz="2800" dirty="0">
                <a:solidFill>
                  <a:srgbClr val="0070C0"/>
                </a:solidFill>
              </a:rPr>
              <a:t> diamond to the left to a time of 0.5</a:t>
            </a:r>
            <a:r>
              <a:rPr lang="en-US" altLang="ko-KR" sz="2800" dirty="0"/>
              <a:t>.</a:t>
            </a:r>
            <a:endParaRPr lang="ko-KR" altLang="en-US" sz="4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613107"/>
            <a:ext cx="4381508" cy="2945864"/>
          </a:xfrm>
        </p:spPr>
      </p:pic>
    </p:spTree>
    <p:extLst>
      <p:ext uri="{BB962C8B-B14F-4D97-AF65-F5344CB8AC3E}">
        <p14:creationId xmlns:p14="http://schemas.microsoft.com/office/powerpoint/2010/main" val="658888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46743" y="1845734"/>
            <a:ext cx="4279537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21. We now need to define when the character should Transition from the 'idle' state to the 'jump' state. </a:t>
            </a:r>
          </a:p>
          <a:p>
            <a:pPr lvl="1"/>
            <a:r>
              <a:rPr lang="en-US" altLang="ko-KR" sz="2200" dirty="0"/>
              <a:t>In the </a:t>
            </a:r>
            <a:r>
              <a:rPr lang="en-US" altLang="ko-KR" sz="2200" b="1" dirty="0"/>
              <a:t>Animator</a:t>
            </a:r>
            <a:r>
              <a:rPr lang="en-US" altLang="ko-KR" sz="2200" dirty="0"/>
              <a:t> panel </a:t>
            </a:r>
            <a:r>
              <a:rPr lang="en-US" altLang="ko-KR" sz="2200" dirty="0">
                <a:solidFill>
                  <a:srgbClr val="FF0000"/>
                </a:solidFill>
              </a:rPr>
              <a:t>select</a:t>
            </a:r>
            <a:r>
              <a:rPr lang="en-US" altLang="ko-KR" sz="2200" dirty="0"/>
              <a:t> state </a:t>
            </a:r>
            <a:r>
              <a:rPr lang="en-US" altLang="ko-KR" sz="2200" dirty="0">
                <a:solidFill>
                  <a:srgbClr val="0070C0"/>
                </a:solidFill>
              </a:rPr>
              <a:t>character-</a:t>
            </a:r>
            <a:r>
              <a:rPr lang="en-US" altLang="ko-KR" sz="2200" dirty="0" err="1">
                <a:solidFill>
                  <a:srgbClr val="0070C0"/>
                </a:solidFill>
              </a:rPr>
              <a:t>beanman</a:t>
            </a:r>
            <a:r>
              <a:rPr lang="en-US" altLang="ko-KR" sz="2200" dirty="0">
                <a:solidFill>
                  <a:srgbClr val="0070C0"/>
                </a:solidFill>
              </a:rPr>
              <a:t>-idle</a:t>
            </a:r>
            <a:r>
              <a:rPr lang="en-US" altLang="ko-KR" sz="2200" dirty="0"/>
              <a:t>, and </a:t>
            </a:r>
            <a:r>
              <a:rPr lang="en-US" altLang="ko-KR" sz="2200" dirty="0">
                <a:solidFill>
                  <a:srgbClr val="FF0000"/>
                </a:solidFill>
              </a:rPr>
              <a:t>create</a:t>
            </a:r>
            <a:r>
              <a:rPr lang="en-US" altLang="ko-KR" sz="2200" dirty="0"/>
              <a:t> a </a:t>
            </a:r>
            <a:r>
              <a:rPr lang="en-US" altLang="ko-KR" sz="2200" dirty="0">
                <a:solidFill>
                  <a:srgbClr val="0070C0"/>
                </a:solidFill>
              </a:rPr>
              <a:t>transition</a:t>
            </a:r>
            <a:r>
              <a:rPr lang="en-US" altLang="ko-KR" sz="2200" dirty="0"/>
              <a:t> to the state </a:t>
            </a:r>
            <a:r>
              <a:rPr lang="en-US" altLang="ko-KR" sz="2200" dirty="0">
                <a:solidFill>
                  <a:srgbClr val="0070C0"/>
                </a:solidFill>
              </a:rPr>
              <a:t>character-</a:t>
            </a:r>
            <a:r>
              <a:rPr lang="en-US" altLang="ko-KR" sz="2200" dirty="0" err="1">
                <a:solidFill>
                  <a:srgbClr val="0070C0"/>
                </a:solidFill>
              </a:rPr>
              <a:t>beanman</a:t>
            </a:r>
            <a:r>
              <a:rPr lang="en-US" altLang="ko-KR" sz="2200" dirty="0">
                <a:solidFill>
                  <a:srgbClr val="0070C0"/>
                </a:solidFill>
              </a:rPr>
              <a:t>-jump</a:t>
            </a:r>
            <a:r>
              <a:rPr lang="en-US" altLang="ko-KR" sz="2200" dirty="0"/>
              <a:t> by </a:t>
            </a:r>
            <a:r>
              <a:rPr lang="en-US" altLang="ko-KR" sz="2200" b="1" dirty="0"/>
              <a:t>right-mouse-clicking</a:t>
            </a:r>
            <a:r>
              <a:rPr lang="en-US" altLang="ko-KR" sz="2200" dirty="0"/>
              <a:t> and </a:t>
            </a:r>
            <a:r>
              <a:rPr lang="en-US" altLang="ko-KR" sz="2200" dirty="0">
                <a:solidFill>
                  <a:srgbClr val="FF0000"/>
                </a:solidFill>
              </a:rPr>
              <a:t>choosing</a:t>
            </a:r>
            <a:r>
              <a:rPr lang="en-US" altLang="ko-KR" sz="2200" dirty="0"/>
              <a:t> menu </a:t>
            </a:r>
            <a:r>
              <a:rPr lang="en-US" altLang="ko-KR" sz="2200" dirty="0">
                <a:solidFill>
                  <a:srgbClr val="0070C0"/>
                </a:solidFill>
              </a:rPr>
              <a:t>Make Transition</a:t>
            </a:r>
            <a:r>
              <a:rPr lang="en-US" altLang="ko-KR" sz="2200" dirty="0"/>
              <a:t>, then </a:t>
            </a:r>
            <a:r>
              <a:rPr lang="en-US" altLang="ko-KR" sz="2200" dirty="0">
                <a:solidFill>
                  <a:srgbClr val="FF0000"/>
                </a:solidFill>
              </a:rPr>
              <a:t>drag</a:t>
            </a:r>
            <a:r>
              <a:rPr lang="en-US" altLang="ko-KR" sz="2200" dirty="0"/>
              <a:t> the transition arrow to state </a:t>
            </a:r>
            <a:r>
              <a:rPr lang="en-US" altLang="ko-KR" sz="2200" dirty="0" err="1">
                <a:solidFill>
                  <a:srgbClr val="0070C0"/>
                </a:solidFill>
              </a:rPr>
              <a:t>characterbeanman</a:t>
            </a:r>
            <a:r>
              <a:rPr lang="en-US" altLang="ko-KR" sz="2200" dirty="0">
                <a:solidFill>
                  <a:srgbClr val="0070C0"/>
                </a:solidFill>
              </a:rPr>
              <a:t>-jump</a:t>
            </a:r>
            <a:r>
              <a:rPr lang="en-US" altLang="ko-KR" sz="2200" dirty="0"/>
              <a:t>, as shown:</a:t>
            </a:r>
            <a:endParaRPr lang="ko-KR" altLang="en-US" sz="5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47" y="2351850"/>
            <a:ext cx="4381508" cy="2945864"/>
          </a:xfrm>
        </p:spPr>
      </p:pic>
    </p:spTree>
    <p:extLst>
      <p:ext uri="{BB962C8B-B14F-4D97-AF65-F5344CB8AC3E}">
        <p14:creationId xmlns:p14="http://schemas.microsoft.com/office/powerpoint/2010/main" val="3564815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46743" y="1845734"/>
            <a:ext cx="4279537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22. Now let's </a:t>
            </a:r>
            <a:r>
              <a:rPr lang="en-US" altLang="ko-KR" sz="2800" dirty="0">
                <a:solidFill>
                  <a:srgbClr val="FF0000"/>
                </a:solidFill>
              </a:rPr>
              <a:t>add</a:t>
            </a:r>
            <a:r>
              <a:rPr lang="en-US" altLang="ko-KR" sz="2800" dirty="0"/>
              <a:t> a </a:t>
            </a:r>
            <a:r>
              <a:rPr lang="en-US" altLang="ko-KR" sz="2800" dirty="0">
                <a:solidFill>
                  <a:srgbClr val="0070C0"/>
                </a:solidFill>
              </a:rPr>
              <a:t>Trigger</a:t>
            </a:r>
            <a:r>
              <a:rPr lang="en-US" altLang="ko-KR" sz="2800" dirty="0"/>
              <a:t> parameter named </a:t>
            </a:r>
            <a:r>
              <a:rPr lang="en-US" altLang="ko-KR" sz="2800" dirty="0">
                <a:solidFill>
                  <a:srgbClr val="0070C0"/>
                </a:solidFill>
              </a:rPr>
              <a:t>'Jump</a:t>
            </a:r>
            <a:r>
              <a:rPr lang="en-US" altLang="ko-KR" sz="2800" dirty="0"/>
              <a:t>', by </a:t>
            </a:r>
            <a:r>
              <a:rPr lang="en-US" altLang="ko-KR" sz="2800" dirty="0">
                <a:solidFill>
                  <a:srgbClr val="FF0000"/>
                </a:solidFill>
              </a:rPr>
              <a:t>clicking</a:t>
            </a:r>
            <a:r>
              <a:rPr lang="en-US" altLang="ko-KR" sz="2800" dirty="0"/>
              <a:t> on the add parameter </a:t>
            </a:r>
            <a:r>
              <a:rPr lang="en-US" altLang="ko-KR" sz="2800" dirty="0">
                <a:solidFill>
                  <a:srgbClr val="0070C0"/>
                </a:solidFill>
              </a:rPr>
              <a:t>plus-sign "+" </a:t>
            </a:r>
            <a:r>
              <a:rPr lang="en-US" altLang="ko-KR" sz="2800" dirty="0"/>
              <a:t>button at the top-left of the Animator panel, </a:t>
            </a:r>
            <a:r>
              <a:rPr lang="en-US" altLang="ko-KR" sz="2800" dirty="0">
                <a:solidFill>
                  <a:srgbClr val="FF0000"/>
                </a:solidFill>
              </a:rPr>
              <a:t>choosing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0070C0"/>
                </a:solidFill>
              </a:rPr>
              <a:t>Trigger</a:t>
            </a:r>
            <a:r>
              <a:rPr lang="en-US" altLang="ko-KR" sz="2800" dirty="0"/>
              <a:t>, and </a:t>
            </a:r>
            <a:r>
              <a:rPr lang="en-US" altLang="ko-KR" sz="2800" dirty="0">
                <a:solidFill>
                  <a:srgbClr val="FF0000"/>
                </a:solidFill>
              </a:rPr>
              <a:t>typing</a:t>
            </a:r>
            <a:r>
              <a:rPr lang="en-US" altLang="ko-KR" sz="2800" dirty="0"/>
              <a:t> the name </a:t>
            </a:r>
            <a:r>
              <a:rPr lang="en-US" altLang="ko-KR" sz="2800" dirty="0">
                <a:solidFill>
                  <a:srgbClr val="0070C0"/>
                </a:solidFill>
              </a:rPr>
              <a:t>Jump</a:t>
            </a:r>
            <a:r>
              <a:rPr lang="en-US" altLang="ko-KR" sz="2800" dirty="0"/>
              <a:t>:</a:t>
            </a:r>
            <a:endParaRPr lang="ko-KR" altLang="en-US" sz="6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4" y="2791274"/>
            <a:ext cx="4350803" cy="2506440"/>
          </a:xfrm>
        </p:spPr>
      </p:pic>
    </p:spTree>
    <p:extLst>
      <p:ext uri="{BB962C8B-B14F-4D97-AF65-F5344CB8AC3E}">
        <p14:creationId xmlns:p14="http://schemas.microsoft.com/office/powerpoint/2010/main" val="297672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46743" y="1845734"/>
            <a:ext cx="4279537" cy="44389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23. </a:t>
            </a:r>
            <a:r>
              <a:rPr lang="en-US" altLang="ko-KR" sz="2400" dirty="0">
                <a:solidFill>
                  <a:srgbClr val="FF0000"/>
                </a:solidFill>
              </a:rPr>
              <a:t>Define</a:t>
            </a:r>
            <a:r>
              <a:rPr lang="en-US" altLang="ko-KR" sz="2400" dirty="0"/>
              <a:t> the </a:t>
            </a:r>
            <a:r>
              <a:rPr lang="en-US" altLang="ko-KR" sz="2400" b="1" dirty="0"/>
              <a:t>properties</a:t>
            </a:r>
            <a:r>
              <a:rPr lang="en-US" altLang="ko-KR" sz="2400" dirty="0"/>
              <a:t> for when our character should </a:t>
            </a:r>
            <a:r>
              <a:rPr lang="en-US" altLang="ko-KR" sz="2400" dirty="0">
                <a:solidFill>
                  <a:srgbClr val="0070C0"/>
                </a:solidFill>
              </a:rPr>
              <a:t>Transition</a:t>
            </a:r>
            <a:r>
              <a:rPr lang="en-US" altLang="ko-KR" sz="2400" dirty="0"/>
              <a:t> from idle to jump. </a:t>
            </a:r>
            <a:r>
              <a:rPr lang="en-US" altLang="ko-KR" sz="2400" dirty="0">
                <a:solidFill>
                  <a:srgbClr val="FF0000"/>
                </a:solidFill>
              </a:rPr>
              <a:t>Click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Transition arrow </a:t>
            </a:r>
            <a:r>
              <a:rPr lang="en-US" altLang="ko-KR" sz="2400" dirty="0"/>
              <a:t>to select it, and </a:t>
            </a:r>
            <a:r>
              <a:rPr lang="en-US" altLang="ko-KR" sz="2400" dirty="0">
                <a:solidFill>
                  <a:srgbClr val="FF0000"/>
                </a:solidFill>
              </a:rPr>
              <a:t>set</a:t>
            </a:r>
            <a:r>
              <a:rPr lang="en-US" altLang="ko-KR" sz="2400" dirty="0"/>
              <a:t> the following 4 properties in the Inspector panel:</a:t>
            </a:r>
          </a:p>
          <a:p>
            <a:pPr lvl="1"/>
            <a:r>
              <a:rPr lang="en-US" altLang="ko-KR" sz="2000" dirty="0"/>
              <a:t>Has Exit Time: uncheck</a:t>
            </a:r>
          </a:p>
          <a:p>
            <a:pPr lvl="1"/>
            <a:r>
              <a:rPr lang="en-US" altLang="ko-KR" sz="2000" dirty="0"/>
              <a:t>Transition Duration: 0.01</a:t>
            </a:r>
          </a:p>
          <a:p>
            <a:pPr lvl="1"/>
            <a:r>
              <a:rPr lang="en-US" altLang="ko-KR" sz="2000" dirty="0"/>
              <a:t>Interruption State: Current State</a:t>
            </a:r>
          </a:p>
          <a:p>
            <a:pPr lvl="1"/>
            <a:r>
              <a:rPr lang="en-US" altLang="ko-KR" sz="2000" dirty="0"/>
              <a:t>Conditions: Add Jump (click plus-sign '+' button at bottom)</a:t>
            </a:r>
            <a:endParaRPr lang="ko-KR" altLang="en-US" sz="6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423143"/>
            <a:ext cx="4383526" cy="3397086"/>
          </a:xfrm>
        </p:spPr>
      </p:pic>
    </p:spTree>
    <p:extLst>
      <p:ext uri="{BB962C8B-B14F-4D97-AF65-F5344CB8AC3E}">
        <p14:creationId xmlns:p14="http://schemas.microsoft.com/office/powerpoint/2010/main" val="290533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46743" y="1845734"/>
            <a:ext cx="4279537" cy="44389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24. </a:t>
            </a:r>
            <a:r>
              <a:rPr lang="en-US" altLang="ko-KR" sz="2400" dirty="0">
                <a:solidFill>
                  <a:srgbClr val="FF0000"/>
                </a:solidFill>
              </a:rPr>
              <a:t>Save</a:t>
            </a:r>
            <a:r>
              <a:rPr lang="en-US" altLang="ko-KR" sz="2400" dirty="0"/>
              <a:t> and </a:t>
            </a:r>
            <a:r>
              <a:rPr lang="en-US" altLang="ko-KR" sz="2400" dirty="0">
                <a:solidFill>
                  <a:srgbClr val="FF0000"/>
                </a:solidFill>
              </a:rPr>
              <a:t>run</a:t>
            </a:r>
            <a:r>
              <a:rPr lang="en-US" altLang="ko-KR" sz="2400" dirty="0"/>
              <a:t> your scene. </a:t>
            </a:r>
          </a:p>
          <a:p>
            <a:r>
              <a:rPr lang="en-US" altLang="ko-KR" sz="2400" dirty="0"/>
              <a:t>Once the character has landed on the platform and you press the </a:t>
            </a:r>
            <a:r>
              <a:rPr lang="en-US" altLang="ko-KR" sz="2400" i="1" dirty="0">
                <a:solidFill>
                  <a:srgbClr val="0070C0"/>
                </a:solidFill>
              </a:rPr>
              <a:t>SPACE</a:t>
            </a:r>
            <a:r>
              <a:rPr lang="en-US" altLang="ko-KR" sz="2400" i="1" dirty="0"/>
              <a:t> </a:t>
            </a:r>
            <a:r>
              <a:rPr lang="en-US" altLang="ko-KR" sz="2400" dirty="0"/>
              <a:t>key to jump, you'll now see the character's hat jump away from his head, and slowly move back. </a:t>
            </a:r>
          </a:p>
          <a:p>
            <a:r>
              <a:rPr lang="en-US" altLang="ko-KR" sz="2400" dirty="0"/>
              <a:t>Since we haven't added any transition to ever leave the Jump state, </a:t>
            </a:r>
            <a:r>
              <a:rPr lang="en-US" altLang="ko-KR" sz="2400" dirty="0">
                <a:solidFill>
                  <a:srgbClr val="0070C0"/>
                </a:solidFill>
              </a:rPr>
              <a:t>this Animation clip will loop</a:t>
            </a:r>
            <a:r>
              <a:rPr lang="en-US" altLang="ko-KR" sz="2400" dirty="0"/>
              <a:t>, so the hat keeps on moving even when the jump is completed.</a:t>
            </a:r>
            <a:endParaRPr lang="ko-KR" altLang="en-US" sz="7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32" y="2040904"/>
            <a:ext cx="3942896" cy="3838907"/>
          </a:xfrm>
        </p:spPr>
      </p:pic>
    </p:spTree>
    <p:extLst>
      <p:ext uri="{BB962C8B-B14F-4D97-AF65-F5344CB8AC3E}">
        <p14:creationId xmlns:p14="http://schemas.microsoft.com/office/powerpoint/2010/main" val="3019623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46743" y="1845734"/>
            <a:ext cx="4279537" cy="44389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25. In the </a:t>
            </a:r>
            <a:r>
              <a:rPr lang="en-US" altLang="ko-KR" sz="2400" b="1" dirty="0"/>
              <a:t>Animator</a:t>
            </a:r>
            <a:r>
              <a:rPr lang="en-US" altLang="ko-KR" sz="2400" dirty="0"/>
              <a:t> panel </a:t>
            </a:r>
            <a:r>
              <a:rPr lang="en-US" altLang="ko-KR" sz="2400" dirty="0">
                <a:solidFill>
                  <a:srgbClr val="FF0000"/>
                </a:solidFill>
              </a:rPr>
              <a:t>select</a:t>
            </a:r>
            <a:r>
              <a:rPr lang="en-US" altLang="ko-KR" sz="2400" dirty="0"/>
              <a:t> </a:t>
            </a:r>
            <a:r>
              <a:rPr lang="en-US" altLang="ko-KR" sz="2400" b="1" dirty="0"/>
              <a:t>state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character-</a:t>
            </a:r>
            <a:r>
              <a:rPr lang="en-US" altLang="ko-KR" sz="2400" dirty="0" err="1">
                <a:solidFill>
                  <a:srgbClr val="0070C0"/>
                </a:solidFill>
              </a:rPr>
              <a:t>beanman</a:t>
            </a:r>
            <a:r>
              <a:rPr lang="en-US" altLang="ko-KR" sz="2400" dirty="0">
                <a:solidFill>
                  <a:srgbClr val="0070C0"/>
                </a:solidFill>
              </a:rPr>
              <a:t>-jump</a:t>
            </a:r>
            <a:r>
              <a:rPr lang="en-US" altLang="ko-KR" sz="2400" dirty="0"/>
              <a:t> and </a:t>
            </a:r>
            <a:r>
              <a:rPr lang="en-US" altLang="ko-KR" sz="2400" dirty="0">
                <a:solidFill>
                  <a:srgbClr val="FF0000"/>
                </a:solidFill>
              </a:rPr>
              <a:t>add</a:t>
            </a:r>
            <a:r>
              <a:rPr lang="en-US" altLang="ko-KR" sz="2400" dirty="0"/>
              <a:t> a new </a:t>
            </a:r>
            <a:r>
              <a:rPr lang="en-US" altLang="ko-KR" sz="2400" b="1" dirty="0"/>
              <a:t>Transition</a:t>
            </a:r>
            <a:r>
              <a:rPr lang="en-US" altLang="ko-KR" sz="2400" dirty="0"/>
              <a:t> back to state </a:t>
            </a:r>
            <a:r>
              <a:rPr lang="en-US" altLang="ko-KR" sz="2400" dirty="0">
                <a:solidFill>
                  <a:srgbClr val="0070C0"/>
                </a:solidFill>
              </a:rPr>
              <a:t>character-</a:t>
            </a:r>
            <a:r>
              <a:rPr lang="en-US" altLang="ko-KR" sz="2400" dirty="0" err="1">
                <a:solidFill>
                  <a:srgbClr val="0070C0"/>
                </a:solidFill>
              </a:rPr>
              <a:t>beanman</a:t>
            </a:r>
            <a:r>
              <a:rPr lang="en-US" altLang="ko-KR" sz="2400" dirty="0">
                <a:solidFill>
                  <a:srgbClr val="0070C0"/>
                </a:solidFill>
              </a:rPr>
              <a:t>-idle</a:t>
            </a:r>
            <a:r>
              <a:rPr lang="en-US" altLang="ko-KR" sz="2400" dirty="0"/>
              <a:t>. </a:t>
            </a:r>
            <a:r>
              <a:rPr lang="en-US" altLang="ko-KR" sz="2400" dirty="0">
                <a:solidFill>
                  <a:srgbClr val="FF0000"/>
                </a:solidFill>
              </a:rPr>
              <a:t>Select</a:t>
            </a:r>
            <a:r>
              <a:rPr lang="en-US" altLang="ko-KR" sz="2400" dirty="0"/>
              <a:t> this </a:t>
            </a:r>
            <a:r>
              <a:rPr lang="en-US" altLang="ko-KR" sz="2400" b="1" dirty="0"/>
              <a:t>Transition</a:t>
            </a:r>
            <a:r>
              <a:rPr lang="en-US" altLang="ko-KR" sz="2400" dirty="0"/>
              <a:t> </a:t>
            </a:r>
            <a:r>
              <a:rPr lang="en-US" altLang="ko-KR" sz="2400" b="1" dirty="0"/>
              <a:t>arrow</a:t>
            </a:r>
            <a:r>
              <a:rPr lang="en-US" altLang="ko-KR" sz="2400" dirty="0"/>
              <a:t> and in the </a:t>
            </a:r>
            <a:r>
              <a:rPr lang="en-US" altLang="ko-KR" sz="2400" b="1" dirty="0"/>
              <a:t>Inspector</a:t>
            </a:r>
            <a:r>
              <a:rPr lang="en-US" altLang="ko-KR" sz="2400" dirty="0"/>
              <a:t> panel </a:t>
            </a:r>
            <a:r>
              <a:rPr lang="en-US" altLang="ko-KR" sz="2400" dirty="0">
                <a:solidFill>
                  <a:srgbClr val="FF0000"/>
                </a:solidFill>
              </a:rPr>
              <a:t>sets</a:t>
            </a:r>
            <a:r>
              <a:rPr lang="en-US" altLang="ko-KR" sz="2400" dirty="0"/>
              <a:t> its </a:t>
            </a:r>
            <a:r>
              <a:rPr lang="en-US" altLang="ko-KR" sz="2400" b="1" dirty="0"/>
              <a:t>properties</a:t>
            </a:r>
            <a:r>
              <a:rPr lang="en-US" altLang="ko-KR" sz="2400" dirty="0"/>
              <a:t> as follows:</a:t>
            </a:r>
          </a:p>
          <a:p>
            <a:pPr lvl="1"/>
            <a:r>
              <a:rPr lang="en-US" altLang="ko-KR" sz="2000" dirty="0"/>
              <a:t>Has Exit Time: (leave as checked)</a:t>
            </a:r>
          </a:p>
          <a:p>
            <a:pPr lvl="1"/>
            <a:r>
              <a:rPr lang="en-US" altLang="ko-KR" sz="2000" dirty="0"/>
              <a:t>Exit time: 0.5 (this needs to be the same time value as the second </a:t>
            </a:r>
            <a:r>
              <a:rPr lang="en-US" altLang="ko-KR" sz="2000" dirty="0" err="1"/>
              <a:t>keyfame</a:t>
            </a:r>
            <a:r>
              <a:rPr lang="en-US" altLang="ko-KR" sz="2000" dirty="0"/>
              <a:t> of our Jump animation clip)</a:t>
            </a:r>
          </a:p>
          <a:p>
            <a:pPr lvl="1"/>
            <a:r>
              <a:rPr lang="en-US" altLang="ko-KR" sz="2000" dirty="0"/>
              <a:t>Transition Duration: 0.01</a:t>
            </a:r>
          </a:p>
          <a:p>
            <a:pPr lvl="1"/>
            <a:r>
              <a:rPr lang="en-US" altLang="ko-KR" sz="2000" dirty="0"/>
              <a:t>Interruption State: Current State</a:t>
            </a:r>
            <a:endParaRPr lang="ko-KR" altLang="en-US" sz="8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0" y="2510166"/>
            <a:ext cx="4512237" cy="2860119"/>
          </a:xfrm>
        </p:spPr>
      </p:pic>
    </p:spTree>
    <p:extLst>
      <p:ext uri="{BB962C8B-B14F-4D97-AF65-F5344CB8AC3E}">
        <p14:creationId xmlns:p14="http://schemas.microsoft.com/office/powerpoint/2010/main" val="1673973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46743" y="1845734"/>
            <a:ext cx="4279537" cy="4438952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26. </a:t>
            </a:r>
            <a:r>
              <a:rPr lang="en-US" altLang="ko-KR" sz="3200" dirty="0">
                <a:solidFill>
                  <a:srgbClr val="FF0000"/>
                </a:solidFill>
              </a:rPr>
              <a:t>Save</a:t>
            </a:r>
            <a:r>
              <a:rPr lang="en-US" altLang="ko-KR" sz="3200" dirty="0"/>
              <a:t> and </a:t>
            </a:r>
            <a:r>
              <a:rPr lang="en-US" altLang="ko-KR" sz="3200" dirty="0">
                <a:solidFill>
                  <a:srgbClr val="FF0000"/>
                </a:solidFill>
              </a:rPr>
              <a:t>run</a:t>
            </a:r>
            <a:r>
              <a:rPr lang="en-US" altLang="ko-KR" sz="3200" dirty="0"/>
              <a:t> your scene. Now when you jump the hat should animate once, after which the character immediately returns to its Idle state.</a:t>
            </a:r>
            <a:endParaRPr lang="ko-KR" altLang="en-US" sz="115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33590"/>
            <a:ext cx="3702050" cy="3848070"/>
          </a:xfrm>
        </p:spPr>
      </p:pic>
    </p:spTree>
    <p:extLst>
      <p:ext uri="{BB962C8B-B14F-4D97-AF65-F5344CB8AC3E}">
        <p14:creationId xmlns:p14="http://schemas.microsoft.com/office/powerpoint/2010/main" val="1767427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We have </a:t>
            </a:r>
            <a:r>
              <a:rPr lang="en-US" altLang="ko-KR" sz="2400" dirty="0">
                <a:solidFill>
                  <a:srgbClr val="FF0000"/>
                </a:solidFill>
              </a:rPr>
              <a:t>added</a:t>
            </a:r>
            <a:r>
              <a:rPr lang="en-US" altLang="ko-KR" sz="2400" dirty="0"/>
              <a:t> an </a:t>
            </a:r>
            <a:r>
              <a:rPr lang="en-US" altLang="ko-KR" sz="2400" dirty="0">
                <a:solidFill>
                  <a:srgbClr val="0070C0"/>
                </a:solidFill>
              </a:rPr>
              <a:t>Animation controller State Machine </a:t>
            </a:r>
            <a:r>
              <a:rPr lang="en-US" altLang="ko-KR" sz="2400" dirty="0"/>
              <a:t>to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character2D. </a:t>
            </a:r>
          </a:p>
          <a:p>
            <a:pPr marL="0" indent="0">
              <a:buNone/>
            </a:pPr>
            <a:r>
              <a:rPr lang="en-US" altLang="ko-KR" sz="2400" dirty="0"/>
              <a:t>The Animation clips that we created (idle and jump) appear as </a:t>
            </a:r>
            <a:r>
              <a:rPr lang="en-US" altLang="ko-KR" sz="2400" dirty="0">
                <a:solidFill>
                  <a:srgbClr val="0070C0"/>
                </a:solidFill>
              </a:rPr>
              <a:t>States</a:t>
            </a:r>
            <a:r>
              <a:rPr lang="en-US" altLang="ko-KR" sz="2400" dirty="0"/>
              <a:t> in the </a:t>
            </a:r>
            <a:r>
              <a:rPr lang="en-US" altLang="ko-KR" sz="2400" b="1" dirty="0"/>
              <a:t>Animator</a:t>
            </a:r>
            <a:r>
              <a:rPr lang="en-US" altLang="ko-KR" sz="2400" dirty="0"/>
              <a:t> panel. </a:t>
            </a:r>
          </a:p>
          <a:p>
            <a:pPr marL="0" indent="0">
              <a:buNone/>
            </a:pPr>
            <a:r>
              <a:rPr lang="en-US" altLang="ko-KR" sz="2400" dirty="0"/>
              <a:t>We </a:t>
            </a:r>
            <a:r>
              <a:rPr lang="en-US" altLang="ko-KR" sz="2400" dirty="0">
                <a:solidFill>
                  <a:srgbClr val="FF0000"/>
                </a:solidFill>
              </a:rPr>
              <a:t>created</a:t>
            </a:r>
            <a:r>
              <a:rPr lang="en-US" altLang="ko-KR" sz="2400" dirty="0"/>
              <a:t> a </a:t>
            </a:r>
            <a:r>
              <a:rPr lang="en-US" altLang="ko-KR" sz="2400" dirty="0">
                <a:solidFill>
                  <a:srgbClr val="0070C0"/>
                </a:solidFill>
              </a:rPr>
              <a:t>Transition</a:t>
            </a:r>
            <a:r>
              <a:rPr lang="en-US" altLang="ko-KR" sz="2400" dirty="0"/>
              <a:t> from Idle to Jump when the </a:t>
            </a:r>
            <a:r>
              <a:rPr lang="en-US" altLang="ko-KR" sz="2400" dirty="0">
                <a:solidFill>
                  <a:srgbClr val="0070C0"/>
                </a:solidFill>
              </a:rPr>
              <a:t>'Jump</a:t>
            </a:r>
            <a:r>
              <a:rPr lang="en-US" altLang="ko-KR" sz="2400" dirty="0"/>
              <a:t>' Trigger parameter is received by the </a:t>
            </a:r>
            <a:r>
              <a:rPr lang="en-US" altLang="ko-KR" sz="2400" dirty="0">
                <a:solidFill>
                  <a:srgbClr val="0070C0"/>
                </a:solidFill>
              </a:rPr>
              <a:t>State Machine</a:t>
            </a:r>
            <a:r>
              <a:rPr lang="en-US" altLang="ko-KR" sz="2400" dirty="0"/>
              <a:t>. </a:t>
            </a:r>
          </a:p>
          <a:p>
            <a:pPr marL="0" indent="0">
              <a:buNone/>
            </a:pPr>
            <a:r>
              <a:rPr lang="en-US" altLang="ko-KR" sz="2400" dirty="0"/>
              <a:t>We </a:t>
            </a:r>
            <a:r>
              <a:rPr lang="en-US" altLang="ko-KR" sz="2400" dirty="0">
                <a:solidFill>
                  <a:srgbClr val="FF0000"/>
                </a:solidFill>
              </a:rPr>
              <a:t>created</a:t>
            </a:r>
            <a:r>
              <a:rPr lang="en-US" altLang="ko-KR" sz="2400" dirty="0"/>
              <a:t> a second </a:t>
            </a:r>
            <a:r>
              <a:rPr lang="en-US" altLang="ko-KR" sz="2400" dirty="0">
                <a:solidFill>
                  <a:srgbClr val="0070C0"/>
                </a:solidFill>
              </a:rPr>
              <a:t>Transition</a:t>
            </a:r>
            <a:r>
              <a:rPr lang="en-US" altLang="ko-KR" sz="2400" dirty="0"/>
              <a:t>, which transitions back to the Idle state after waiting 0.5 seconds (the same duration between the 2 </a:t>
            </a:r>
            <a:r>
              <a:rPr lang="en-US" altLang="ko-KR" sz="2400" dirty="0" err="1"/>
              <a:t>keyframes</a:t>
            </a:r>
            <a:r>
              <a:rPr lang="en-US" altLang="ko-KR" sz="2400" dirty="0"/>
              <a:t> in our Jump Animation clip).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03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Unity 2D animations can be created in several different ways – </a:t>
            </a:r>
          </a:p>
          <a:p>
            <a:pPr lvl="1"/>
            <a:r>
              <a:rPr lang="en-US" altLang="ko-KR" dirty="0"/>
              <a:t>One way is to </a:t>
            </a:r>
            <a:r>
              <a:rPr lang="en-US" altLang="ko-KR" dirty="0">
                <a:solidFill>
                  <a:srgbClr val="0070C0"/>
                </a:solidFill>
              </a:rPr>
              <a:t>create many images</a:t>
            </a:r>
            <a:r>
              <a:rPr lang="en-US" altLang="ko-KR" dirty="0"/>
              <a:t>, each slightly different, which frame-by-frame give the appearance of movement. </a:t>
            </a:r>
          </a:p>
          <a:p>
            <a:pPr lvl="1"/>
            <a:r>
              <a:rPr lang="en-US" altLang="ko-KR" dirty="0"/>
              <a:t>A second way to create animations is by defining </a:t>
            </a:r>
            <a:r>
              <a:rPr lang="en-US" altLang="ko-KR" dirty="0" err="1">
                <a:solidFill>
                  <a:srgbClr val="0070C0"/>
                </a:solidFill>
              </a:rPr>
              <a:t>keyframe</a:t>
            </a:r>
            <a:r>
              <a:rPr lang="en-US" altLang="ko-KR" dirty="0"/>
              <a:t> positions for individual parts of an object (for example, the arms, legs, feet, head, eyes, and so on), and </a:t>
            </a:r>
            <a:r>
              <a:rPr lang="en-US" altLang="ko-KR" dirty="0">
                <a:solidFill>
                  <a:srgbClr val="0070C0"/>
                </a:solidFill>
              </a:rPr>
              <a:t>getting Unity to calculate </a:t>
            </a:r>
            <a:r>
              <a:rPr lang="en-US" altLang="ko-KR" dirty="0"/>
              <a:t>all the in-between positions when the game in running.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7" y="3996941"/>
            <a:ext cx="6903724" cy="22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3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Note that </a:t>
            </a:r>
          </a:p>
          <a:p>
            <a:pPr lvl="1"/>
            <a:r>
              <a:rPr lang="en-US" altLang="ko-KR" sz="2600" dirty="0">
                <a:solidFill>
                  <a:srgbClr val="0070C0"/>
                </a:solidFill>
              </a:rPr>
              <a:t>the key </a:t>
            </a:r>
            <a:r>
              <a:rPr lang="en-US" altLang="ko-KR" sz="2600" dirty="0"/>
              <a:t>to everything working for the </a:t>
            </a:r>
            <a:r>
              <a:rPr lang="en-US" altLang="ko-KR" sz="2600" dirty="0">
                <a:solidFill>
                  <a:srgbClr val="0070C0"/>
                </a:solidFill>
              </a:rPr>
              <a:t>bean-man</a:t>
            </a:r>
            <a:r>
              <a:rPr lang="en-US" altLang="ko-KR" sz="2600" dirty="0"/>
              <a:t> character is that when we </a:t>
            </a:r>
            <a:r>
              <a:rPr lang="en-US" altLang="ko-KR" sz="2600" dirty="0">
                <a:solidFill>
                  <a:srgbClr val="FF0000"/>
                </a:solidFill>
              </a:rPr>
              <a:t>make</a:t>
            </a:r>
            <a:r>
              <a:rPr lang="en-US" altLang="ko-KR" sz="2600" dirty="0"/>
              <a:t> the character </a:t>
            </a:r>
            <a:r>
              <a:rPr lang="en-US" altLang="ko-KR" sz="2600" dirty="0">
                <a:solidFill>
                  <a:srgbClr val="0070C0"/>
                </a:solidFill>
              </a:rPr>
              <a:t>jump</a:t>
            </a:r>
            <a:r>
              <a:rPr lang="en-US" altLang="ko-KR" sz="2600" dirty="0"/>
              <a:t> with the </a:t>
            </a:r>
            <a:r>
              <a:rPr lang="en-US" altLang="ko-KR" sz="2600" i="1" dirty="0">
                <a:solidFill>
                  <a:srgbClr val="0070C0"/>
                </a:solidFill>
              </a:rPr>
              <a:t>SPACE</a:t>
            </a:r>
            <a:r>
              <a:rPr lang="en-US" altLang="ko-KR" sz="2600" i="1" dirty="0"/>
              <a:t> </a:t>
            </a:r>
            <a:r>
              <a:rPr lang="en-US" altLang="ko-KR" sz="2600" dirty="0"/>
              <a:t>key, then code in the </a:t>
            </a:r>
            <a:r>
              <a:rPr lang="en-US" altLang="ko-KR" sz="2600" dirty="0" err="1"/>
              <a:t>PlayerControl</a:t>
            </a:r>
            <a:r>
              <a:rPr lang="en-US" altLang="ko-KR" sz="2600" dirty="0"/>
              <a:t> C# scripted component of </a:t>
            </a:r>
            <a:r>
              <a:rPr lang="en-US" altLang="ko-KR" sz="2600" dirty="0" err="1"/>
              <a:t>GameObject</a:t>
            </a:r>
            <a:r>
              <a:rPr lang="en-US" altLang="ko-KR" sz="2600" dirty="0"/>
              <a:t> character2D, as well as </a:t>
            </a:r>
            <a:r>
              <a:rPr lang="en-US" altLang="ko-KR" sz="2600" dirty="0">
                <a:solidFill>
                  <a:srgbClr val="0070C0"/>
                </a:solidFill>
              </a:rPr>
              <a:t>making the sprite move upwards on screen</a:t>
            </a:r>
            <a:r>
              <a:rPr lang="en-US" altLang="ko-KR" sz="2600" dirty="0"/>
              <a:t>, also </a:t>
            </a:r>
            <a:r>
              <a:rPr lang="en-US" altLang="ko-KR" sz="2600" dirty="0">
                <a:solidFill>
                  <a:srgbClr val="0070C0"/>
                </a:solidFill>
              </a:rPr>
              <a:t>sends a </a:t>
            </a:r>
            <a:r>
              <a:rPr lang="en-US" altLang="ko-KR" sz="2600" dirty="0" err="1">
                <a:solidFill>
                  <a:srgbClr val="0070C0"/>
                </a:solidFill>
              </a:rPr>
              <a:t>SetTrigger</a:t>
            </a:r>
            <a:r>
              <a:rPr lang="en-US" altLang="ko-KR" sz="2600" dirty="0">
                <a:solidFill>
                  <a:srgbClr val="0070C0"/>
                </a:solidFill>
              </a:rPr>
              <a:t>(…) </a:t>
            </a:r>
            <a:r>
              <a:rPr lang="en-US" altLang="ko-KR" sz="2600" dirty="0"/>
              <a:t>message to the </a:t>
            </a:r>
            <a:r>
              <a:rPr lang="en-US" altLang="ko-KR" sz="2600" b="1" dirty="0"/>
              <a:t>Animator</a:t>
            </a:r>
            <a:r>
              <a:rPr lang="en-US" altLang="ko-KR" sz="2600" dirty="0"/>
              <a:t> controller component, for the Trigger named </a:t>
            </a:r>
            <a:r>
              <a:rPr lang="en-US" altLang="ko-KR" sz="2600" dirty="0">
                <a:solidFill>
                  <a:srgbClr val="0070C0"/>
                </a:solidFill>
              </a:rPr>
              <a:t>Jump</a:t>
            </a:r>
            <a:r>
              <a:rPr lang="en-US" altLang="ko-KR" sz="2600" dirty="0"/>
              <a:t>.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459912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Animating body parts for character movement events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Note that </a:t>
            </a:r>
          </a:p>
          <a:p>
            <a:pPr lvl="1"/>
            <a:r>
              <a:rPr lang="en-US" altLang="ko-KR" sz="2400" dirty="0">
                <a:solidFill>
                  <a:srgbClr val="0070C0"/>
                </a:solidFill>
              </a:rPr>
              <a:t>the key </a:t>
            </a:r>
            <a:r>
              <a:rPr lang="en-US" altLang="ko-KR" sz="2400" dirty="0"/>
              <a:t>to everything working for the </a:t>
            </a:r>
            <a:r>
              <a:rPr lang="en-US" altLang="ko-KR" sz="2400" dirty="0">
                <a:solidFill>
                  <a:srgbClr val="0070C0"/>
                </a:solidFill>
              </a:rPr>
              <a:t>bean-man</a:t>
            </a:r>
            <a:r>
              <a:rPr lang="en-US" altLang="ko-KR" sz="2400" dirty="0"/>
              <a:t> character is that when we </a:t>
            </a:r>
            <a:r>
              <a:rPr lang="en-US" altLang="ko-KR" sz="2400" dirty="0">
                <a:solidFill>
                  <a:srgbClr val="FF0000"/>
                </a:solidFill>
              </a:rPr>
              <a:t>make</a:t>
            </a:r>
            <a:r>
              <a:rPr lang="en-US" altLang="ko-KR" sz="2400" dirty="0"/>
              <a:t> the character </a:t>
            </a:r>
            <a:r>
              <a:rPr lang="en-US" altLang="ko-KR" sz="2400" dirty="0">
                <a:solidFill>
                  <a:srgbClr val="0070C0"/>
                </a:solidFill>
              </a:rPr>
              <a:t>jump</a:t>
            </a:r>
            <a:r>
              <a:rPr lang="en-US" altLang="ko-KR" sz="2400" dirty="0"/>
              <a:t> with the </a:t>
            </a:r>
            <a:r>
              <a:rPr lang="en-US" altLang="ko-KR" sz="2400" i="1" dirty="0">
                <a:solidFill>
                  <a:srgbClr val="0070C0"/>
                </a:solidFill>
              </a:rPr>
              <a:t>SPACE</a:t>
            </a:r>
            <a:r>
              <a:rPr lang="en-US" altLang="ko-KR" sz="2400" i="1" dirty="0"/>
              <a:t> </a:t>
            </a:r>
            <a:r>
              <a:rPr lang="en-US" altLang="ko-KR" sz="2400" dirty="0"/>
              <a:t>key, then the code in the </a:t>
            </a:r>
            <a:r>
              <a:rPr lang="en-US" altLang="ko-KR" sz="2400" dirty="0" err="1"/>
              <a:t>PlayerControl</a:t>
            </a:r>
            <a:r>
              <a:rPr lang="en-US" altLang="ko-KR" sz="2400" dirty="0"/>
              <a:t> C# scripted component of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character2D, as well as </a:t>
            </a:r>
            <a:r>
              <a:rPr lang="en-US" altLang="ko-KR" sz="2400" dirty="0">
                <a:solidFill>
                  <a:srgbClr val="0070C0"/>
                </a:solidFill>
              </a:rPr>
              <a:t>making the sprite move upwards on screen</a:t>
            </a:r>
            <a:r>
              <a:rPr lang="en-US" altLang="ko-KR" sz="2400" dirty="0"/>
              <a:t>, also </a:t>
            </a:r>
            <a:r>
              <a:rPr lang="en-US" altLang="ko-KR" sz="2400" dirty="0">
                <a:solidFill>
                  <a:srgbClr val="0070C0"/>
                </a:solidFill>
              </a:rPr>
              <a:t>sends a </a:t>
            </a:r>
            <a:r>
              <a:rPr lang="en-US" altLang="ko-KR" sz="2400" dirty="0" err="1">
                <a:solidFill>
                  <a:srgbClr val="0070C0"/>
                </a:solidFill>
              </a:rPr>
              <a:t>SetTrigger</a:t>
            </a:r>
            <a:r>
              <a:rPr lang="en-US" altLang="ko-KR" sz="2400" dirty="0">
                <a:solidFill>
                  <a:srgbClr val="0070C0"/>
                </a:solidFill>
              </a:rPr>
              <a:t>(…) </a:t>
            </a:r>
            <a:r>
              <a:rPr lang="en-US" altLang="ko-KR" sz="2400" dirty="0"/>
              <a:t>message to the </a:t>
            </a:r>
            <a:r>
              <a:rPr lang="en-US" altLang="ko-KR" sz="2400" b="1" dirty="0"/>
              <a:t>Animator</a:t>
            </a:r>
            <a:r>
              <a:rPr lang="en-US" altLang="ko-KR" sz="2400" dirty="0"/>
              <a:t> controller component, for the Trigger named </a:t>
            </a:r>
            <a:r>
              <a:rPr lang="en-US" altLang="ko-KR" sz="2400" dirty="0">
                <a:solidFill>
                  <a:srgbClr val="0070C0"/>
                </a:solidFill>
              </a:rPr>
              <a:t>Jump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49" y="4679221"/>
            <a:ext cx="6589803" cy="217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10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Animation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65760" y="4453128"/>
            <a:ext cx="8001000" cy="1870670"/>
          </a:xfrm>
        </p:spPr>
        <p:txBody>
          <a:bodyPr>
            <a:normAutofit fontScale="77500" lnSpcReduction="20000"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Flipping a sprite horizontally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Animating body parts for character movement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70C0"/>
                </a:solidFill>
              </a:rPr>
              <a:t>Creating a 3-frame animation clip to make a platform continually animate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Making a platform start falling once stepped-on using a Trigger to move animation from one state to another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Creating animation clips from sprite sheet sequences</a:t>
            </a:r>
            <a:endParaRPr lang="ko-KR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159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/>
              <a:t>Creating a 3-frame animation clip to make</a:t>
            </a:r>
            <a:br>
              <a:rPr lang="en-US" altLang="ko-KR" sz="3200" b="1" dirty="0"/>
            </a:br>
            <a:r>
              <a:rPr lang="en-US" altLang="ko-KR" sz="3200" b="1" dirty="0"/>
              <a:t>a platform continually animate</a:t>
            </a:r>
            <a:endParaRPr lang="ko-KR" altLang="en-US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this project, we'll make a wooden-looking platform </a:t>
            </a:r>
            <a:r>
              <a:rPr lang="en-US" altLang="ko-KR" dirty="0">
                <a:solidFill>
                  <a:srgbClr val="0070C0"/>
                </a:solidFill>
              </a:rPr>
              <a:t>continually animate</a:t>
            </a:r>
            <a:r>
              <a:rPr lang="en-US" altLang="ko-KR" dirty="0"/>
              <a:t>, moving upwards and downwards. </a:t>
            </a:r>
          </a:p>
          <a:p>
            <a:r>
              <a:rPr lang="en-US" altLang="ko-KR" dirty="0"/>
              <a:t>This can be achieved with a single, 3-frame, animation clip (starting at top, position at bottom, top position again).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12" y="3369078"/>
            <a:ext cx="4069716" cy="260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48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03201" y="1845734"/>
            <a:ext cx="3976914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1. </a:t>
            </a:r>
            <a:r>
              <a:rPr lang="en-US" altLang="ko-KR" sz="2800" dirty="0">
                <a:solidFill>
                  <a:srgbClr val="FF0000"/>
                </a:solidFill>
              </a:rPr>
              <a:t>Drag</a:t>
            </a:r>
            <a:r>
              <a:rPr lang="en-US" altLang="ko-KR" sz="2800" dirty="0"/>
              <a:t> an instance of the sprite </a:t>
            </a:r>
            <a:r>
              <a:rPr lang="en-US" altLang="ko-KR" sz="2800" dirty="0" err="1">
                <a:solidFill>
                  <a:srgbClr val="0070C0"/>
                </a:solidFill>
              </a:rPr>
              <a:t>platformWoodBlocks</a:t>
            </a:r>
            <a:r>
              <a:rPr lang="en-US" altLang="ko-KR" sz="2800" dirty="0"/>
              <a:t> from the </a:t>
            </a:r>
            <a:r>
              <a:rPr lang="en-US" altLang="ko-KR" sz="2800" b="1" dirty="0">
                <a:solidFill>
                  <a:srgbClr val="0070C0"/>
                </a:solidFill>
              </a:rPr>
              <a:t>Project | Sprites </a:t>
            </a:r>
            <a:r>
              <a:rPr lang="en-US" altLang="ko-KR" sz="2800" dirty="0"/>
              <a:t>folder into the scene. 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Position</a:t>
            </a:r>
            <a:r>
              <a:rPr lang="en-US" altLang="ko-KR" sz="2800" dirty="0"/>
              <a:t> this </a:t>
            </a:r>
            <a:r>
              <a:rPr lang="en-US" altLang="ko-KR" sz="2800" dirty="0" err="1"/>
              <a:t>GameObject</a:t>
            </a:r>
            <a:r>
              <a:rPr lang="en-US" altLang="ko-KR" sz="2800" dirty="0"/>
              <a:t> at </a:t>
            </a:r>
            <a:r>
              <a:rPr lang="en-US" altLang="ko-KR" sz="2800" dirty="0">
                <a:solidFill>
                  <a:srgbClr val="0070C0"/>
                </a:solidFill>
              </a:rPr>
              <a:t>(-4, -5, 0)</a:t>
            </a:r>
            <a:r>
              <a:rPr lang="en-US" altLang="ko-KR" sz="2800" dirty="0"/>
              <a:t>, so that these wood blocks are neatly to left, and slightly below, the wall blocks platform.</a:t>
            </a:r>
            <a:endParaRPr lang="ko-KR" alt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6" y="1845734"/>
            <a:ext cx="4828822" cy="265349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536" y="4607601"/>
            <a:ext cx="2505981" cy="17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96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2. </a:t>
            </a:r>
            <a:r>
              <a:rPr lang="en-US" altLang="ko-KR" sz="2800" dirty="0">
                <a:solidFill>
                  <a:srgbClr val="FF0000"/>
                </a:solidFill>
              </a:rPr>
              <a:t>Add</a:t>
            </a:r>
            <a:r>
              <a:rPr lang="en-US" altLang="ko-KR" sz="2800" dirty="0"/>
              <a:t> a Box Collider 2D component to </a:t>
            </a:r>
            <a:r>
              <a:rPr lang="en-US" altLang="ko-KR" sz="2800" dirty="0" err="1"/>
              <a:t>GameObject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platformWoodBlocks</a:t>
            </a:r>
            <a:r>
              <a:rPr lang="en-US" altLang="ko-KR" sz="2800" dirty="0"/>
              <a:t> so that the player's character can stand on this platform too. 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Choose</a:t>
            </a:r>
            <a:r>
              <a:rPr lang="en-US" altLang="ko-KR" sz="2800" dirty="0"/>
              <a:t> menu: Add Component | Physics 2D | Box Collider 2D.</a:t>
            </a:r>
            <a:endParaRPr lang="ko-KR" altLang="en-US" sz="28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0" y="1958581"/>
            <a:ext cx="4466613" cy="3797665"/>
          </a:xfrm>
        </p:spPr>
      </p:pic>
    </p:spTree>
    <p:extLst>
      <p:ext uri="{BB962C8B-B14F-4D97-AF65-F5344CB8AC3E}">
        <p14:creationId xmlns:p14="http://schemas.microsoft.com/office/powerpoint/2010/main" val="1681370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7371" y="1845733"/>
            <a:ext cx="4148909" cy="4482495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>
                <a:solidFill>
                  <a:srgbClr val="FF0000"/>
                </a:solidFill>
              </a:rPr>
              <a:t>Create</a:t>
            </a:r>
            <a:r>
              <a:rPr lang="en-US" altLang="ko-KR" sz="2800" dirty="0"/>
              <a:t> a new folder named Animations, in which to store the animation clip and controller we'll create next.</a:t>
            </a:r>
            <a:endParaRPr lang="ko-KR" altLang="en-US" sz="2800" dirty="0"/>
          </a:p>
          <a:p>
            <a:r>
              <a:rPr lang="en-US" altLang="ko-KR" sz="2800" dirty="0"/>
              <a:t>4. </a:t>
            </a:r>
            <a:r>
              <a:rPr lang="en-US" altLang="ko-KR" sz="2800" dirty="0">
                <a:solidFill>
                  <a:srgbClr val="FF0000"/>
                </a:solidFill>
              </a:rPr>
              <a:t>Ensuring</a:t>
            </a:r>
            <a:r>
              <a:rPr lang="en-US" altLang="ko-KR" sz="2800" dirty="0"/>
              <a:t> </a:t>
            </a:r>
            <a:r>
              <a:rPr lang="en-US" altLang="ko-KR" sz="2800" dirty="0" err="1"/>
              <a:t>GameObject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platformWoodBlocks</a:t>
            </a:r>
            <a:r>
              <a:rPr lang="en-US" altLang="ko-KR" sz="2800" dirty="0"/>
              <a:t> is still </a:t>
            </a:r>
            <a:r>
              <a:rPr lang="en-US" altLang="ko-KR" sz="2800" dirty="0">
                <a:solidFill>
                  <a:srgbClr val="FF0000"/>
                </a:solidFill>
              </a:rPr>
              <a:t>selected</a:t>
            </a:r>
            <a:r>
              <a:rPr lang="en-US" altLang="ko-KR" sz="2800" dirty="0"/>
              <a:t> in the Hierarchy, </a:t>
            </a:r>
            <a:r>
              <a:rPr lang="en-US" altLang="ko-KR" sz="2800" dirty="0">
                <a:solidFill>
                  <a:srgbClr val="FF0000"/>
                </a:solidFill>
              </a:rPr>
              <a:t>open</a:t>
            </a:r>
            <a:r>
              <a:rPr lang="en-US" altLang="ko-KR" sz="2800" dirty="0"/>
              <a:t> an Animation panel, and ensure it is in Dope Sheet view (this is the default).</a:t>
            </a:r>
            <a:endParaRPr lang="ko-KR" altLang="en-US" sz="28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845733"/>
            <a:ext cx="4313944" cy="4327403"/>
          </a:xfrm>
        </p:spPr>
      </p:pic>
    </p:spTree>
    <p:extLst>
      <p:ext uri="{BB962C8B-B14F-4D97-AF65-F5344CB8AC3E}">
        <p14:creationId xmlns:p14="http://schemas.microsoft.com/office/powerpoint/2010/main" val="2424815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46743" y="1845734"/>
            <a:ext cx="4279537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5. </a:t>
            </a:r>
            <a:r>
              <a:rPr lang="en-US" altLang="ko-KR" sz="2800" dirty="0">
                <a:solidFill>
                  <a:srgbClr val="FF0000"/>
                </a:solidFill>
              </a:rPr>
              <a:t>Click</a:t>
            </a:r>
            <a:r>
              <a:rPr lang="en-US" altLang="ko-KR" sz="2800" dirty="0"/>
              <a:t> the empty dropdown menu in the Animation panel (next to the greyed out word 'Samples'), and </a:t>
            </a:r>
            <a:r>
              <a:rPr lang="en-US" altLang="ko-KR" sz="2800" dirty="0">
                <a:solidFill>
                  <a:srgbClr val="FF0000"/>
                </a:solidFill>
              </a:rPr>
              <a:t>choose</a:t>
            </a:r>
            <a:r>
              <a:rPr lang="en-US" altLang="ko-KR" sz="2800" dirty="0"/>
              <a:t> menu item [Create New Clip].</a:t>
            </a:r>
          </a:p>
          <a:p>
            <a:r>
              <a:rPr lang="en-US" altLang="ko-KR" sz="2800" dirty="0"/>
              <a:t>6. </a:t>
            </a:r>
            <a:r>
              <a:rPr lang="en-US" altLang="ko-KR" sz="2800" dirty="0">
                <a:solidFill>
                  <a:srgbClr val="FF0000"/>
                </a:solidFill>
              </a:rPr>
              <a:t>Save</a:t>
            </a:r>
            <a:r>
              <a:rPr lang="en-US" altLang="ko-KR" sz="2800" dirty="0"/>
              <a:t> the new clip in your Animations folder, </a:t>
            </a:r>
            <a:r>
              <a:rPr lang="en-US" altLang="ko-KR" sz="2800" dirty="0">
                <a:solidFill>
                  <a:srgbClr val="FF0000"/>
                </a:solidFill>
              </a:rPr>
              <a:t>naming</a:t>
            </a:r>
            <a:r>
              <a:rPr lang="en-US" altLang="ko-KR" sz="2800" dirty="0"/>
              <a:t> it 'platform-wood-moving-up-down'.</a:t>
            </a:r>
            <a:endParaRPr lang="ko-KR" altLang="en-US" sz="28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03" y="1845734"/>
            <a:ext cx="4218668" cy="4287701"/>
          </a:xfrm>
        </p:spPr>
      </p:pic>
    </p:spTree>
    <p:extLst>
      <p:ext uri="{BB962C8B-B14F-4D97-AF65-F5344CB8AC3E}">
        <p14:creationId xmlns:p14="http://schemas.microsoft.com/office/powerpoint/2010/main" val="61213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7. </a:t>
            </a:r>
            <a:r>
              <a:rPr lang="en-US" altLang="ko-KR" sz="2800" dirty="0">
                <a:solidFill>
                  <a:srgbClr val="FF0000"/>
                </a:solidFill>
              </a:rPr>
              <a:t>Click</a:t>
            </a:r>
            <a:r>
              <a:rPr lang="en-US" altLang="ko-KR" sz="2800" dirty="0"/>
              <a:t> button Add Curve, and </a:t>
            </a:r>
            <a:r>
              <a:rPr lang="en-US" altLang="ko-KR" sz="2800" dirty="0">
                <a:solidFill>
                  <a:srgbClr val="FF0000"/>
                </a:solidFill>
              </a:rPr>
              <a:t>chose</a:t>
            </a:r>
            <a:r>
              <a:rPr lang="en-US" altLang="ko-KR" sz="2800" dirty="0"/>
              <a:t> Transform and the click the '+' plus-sign by Position. </a:t>
            </a:r>
          </a:p>
          <a:p>
            <a:r>
              <a:rPr lang="en-US" altLang="ko-KR" sz="2800" dirty="0"/>
              <a:t>Now </a:t>
            </a:r>
            <a:r>
              <a:rPr lang="en-US" altLang="ko-KR" sz="2800" dirty="0">
                <a:solidFill>
                  <a:srgbClr val="FF0000"/>
                </a:solidFill>
              </a:rPr>
              <a:t>record</a:t>
            </a:r>
            <a:r>
              <a:rPr lang="en-US" altLang="ko-KR" sz="2800" dirty="0"/>
              <a:t> changes to the (X, Y, Z) position of </a:t>
            </a:r>
            <a:r>
              <a:rPr lang="en-US" altLang="ko-KR" sz="2800" dirty="0" err="1"/>
              <a:t>GameObject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platformWoodBlocks</a:t>
            </a:r>
            <a:r>
              <a:rPr lang="en-US" altLang="ko-KR" sz="2800" dirty="0"/>
              <a:t> in this animation clip.</a:t>
            </a:r>
            <a:endParaRPr lang="ko-KR" altLang="en-US" sz="28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76311"/>
            <a:ext cx="4247696" cy="4317204"/>
          </a:xfrm>
        </p:spPr>
      </p:pic>
    </p:spTree>
    <p:extLst>
      <p:ext uri="{BB962C8B-B14F-4D97-AF65-F5344CB8AC3E}">
        <p14:creationId xmlns:p14="http://schemas.microsoft.com/office/powerpoint/2010/main" val="836845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8. You should now see 2 '</a:t>
            </a:r>
            <a:r>
              <a:rPr lang="en-US" altLang="ko-KR" sz="2800" dirty="0" err="1"/>
              <a:t>keyframes</a:t>
            </a:r>
            <a:r>
              <a:rPr lang="en-US" altLang="ko-KR" sz="2800" dirty="0"/>
              <a:t>' at 0.0 and at 1.0. These are indicated by diamonds in the Timeline area in the right-hand-section of the Animation panel.</a:t>
            </a:r>
            <a:endParaRPr lang="ko-KR" altLang="en-US" sz="2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753091"/>
            <a:ext cx="4288710" cy="25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0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Both sources of animations become Animation Clips in the </a:t>
            </a:r>
            <a:r>
              <a:rPr lang="en-US" altLang="ko-KR" dirty="0">
                <a:solidFill>
                  <a:srgbClr val="0070C0"/>
                </a:solidFill>
              </a:rPr>
              <a:t>Animation</a:t>
            </a:r>
            <a:r>
              <a:rPr lang="en-US" altLang="ko-KR" dirty="0"/>
              <a:t> panel. </a:t>
            </a:r>
          </a:p>
          <a:p>
            <a:r>
              <a:rPr lang="en-US" altLang="ko-KR" dirty="0"/>
              <a:t>Each Animation Clip then becomes a </a:t>
            </a:r>
            <a:r>
              <a:rPr lang="en-US" altLang="ko-KR" dirty="0">
                <a:solidFill>
                  <a:srgbClr val="0070C0"/>
                </a:solidFill>
              </a:rPr>
              <a:t>State</a:t>
            </a:r>
            <a:r>
              <a:rPr lang="en-US" altLang="ko-KR" dirty="0"/>
              <a:t> in the </a:t>
            </a:r>
            <a:r>
              <a:rPr lang="en-US" altLang="ko-KR" dirty="0">
                <a:solidFill>
                  <a:srgbClr val="0070C0"/>
                </a:solidFill>
              </a:rPr>
              <a:t>Animator Controller State Machine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We then </a:t>
            </a:r>
            <a:r>
              <a:rPr lang="en-US" altLang="ko-KR" dirty="0">
                <a:solidFill>
                  <a:srgbClr val="0070C0"/>
                </a:solidFill>
              </a:rPr>
              <a:t>define</a:t>
            </a:r>
            <a:r>
              <a:rPr lang="en-US" altLang="ko-KR" dirty="0"/>
              <a:t> under what conditions a </a:t>
            </a:r>
            <a:r>
              <a:rPr lang="en-US" altLang="ko-KR" dirty="0" err="1"/>
              <a:t>GameObject</a:t>
            </a:r>
            <a:r>
              <a:rPr lang="en-US" altLang="ko-KR" dirty="0"/>
              <a:t> will </a:t>
            </a:r>
            <a:r>
              <a:rPr lang="en-US" altLang="ko-KR" dirty="0">
                <a:solidFill>
                  <a:srgbClr val="0070C0"/>
                </a:solidFill>
              </a:rPr>
              <a:t>Transition</a:t>
            </a:r>
            <a:r>
              <a:rPr lang="en-US" altLang="ko-KR" dirty="0"/>
              <a:t> from one animation state (clip) to another.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7" y="3996941"/>
            <a:ext cx="6903724" cy="22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9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53143" y="1845734"/>
            <a:ext cx="3873137" cy="402336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9. We need 3 </a:t>
            </a:r>
            <a:r>
              <a:rPr lang="en-US" altLang="ko-KR" sz="2400" dirty="0" err="1"/>
              <a:t>keyframes</a:t>
            </a:r>
            <a:r>
              <a:rPr lang="en-US" altLang="ko-KR" sz="2400" dirty="0"/>
              <a:t>, with the new one at 2:00 seconds.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Click</a:t>
            </a:r>
            <a:r>
              <a:rPr lang="en-US" altLang="ko-KR" sz="2400" dirty="0"/>
              <a:t> at 2:00 in the Timeline along the top of the Animation panel, so that the red line for the current </a:t>
            </a:r>
            <a:r>
              <a:rPr lang="en-US" altLang="ko-KR" sz="2400" dirty="0" err="1"/>
              <a:t>playhead</a:t>
            </a:r>
            <a:r>
              <a:rPr lang="en-US" altLang="ko-KR" sz="2400" dirty="0"/>
              <a:t> time is at time 2:00. </a:t>
            </a:r>
          </a:p>
          <a:p>
            <a:r>
              <a:rPr lang="en-US" altLang="ko-KR" sz="2400" dirty="0"/>
              <a:t>Then </a:t>
            </a:r>
            <a:r>
              <a:rPr lang="en-US" altLang="ko-KR" sz="2400" dirty="0">
                <a:solidFill>
                  <a:srgbClr val="FF0000"/>
                </a:solidFill>
              </a:rPr>
              <a:t>click</a:t>
            </a:r>
            <a:r>
              <a:rPr lang="en-US" altLang="ko-KR" sz="2400" dirty="0"/>
              <a:t> diamond+ button to </a:t>
            </a:r>
            <a:r>
              <a:rPr lang="en-US" altLang="ko-KR" sz="2400" dirty="0">
                <a:solidFill>
                  <a:srgbClr val="FF0000"/>
                </a:solidFill>
              </a:rPr>
              <a:t>create</a:t>
            </a:r>
            <a:r>
              <a:rPr lang="en-US" altLang="ko-KR" sz="2400" dirty="0"/>
              <a:t> a new </a:t>
            </a:r>
            <a:r>
              <a:rPr lang="en-US" altLang="ko-KR" sz="2400" dirty="0" err="1"/>
              <a:t>keyframe</a:t>
            </a:r>
            <a:r>
              <a:rPr lang="en-US" altLang="ko-KR" sz="2400" dirty="0"/>
              <a:t> at the current </a:t>
            </a:r>
            <a:r>
              <a:rPr lang="en-US" altLang="ko-KR" sz="2400" dirty="0" err="1"/>
              <a:t>playhead</a:t>
            </a:r>
            <a:r>
              <a:rPr lang="en-US" altLang="ko-KR" sz="2400" dirty="0"/>
              <a:t> time:</a:t>
            </a:r>
            <a:endParaRPr lang="ko-KR" altLang="en-US" sz="32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681196"/>
            <a:ext cx="4436620" cy="2819718"/>
          </a:xfrm>
        </p:spPr>
      </p:pic>
    </p:spTree>
    <p:extLst>
      <p:ext uri="{BB962C8B-B14F-4D97-AF65-F5344CB8AC3E}">
        <p14:creationId xmlns:p14="http://schemas.microsoft.com/office/powerpoint/2010/main" val="569446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308566" cy="4023360"/>
          </a:xfrm>
        </p:spPr>
        <p:txBody>
          <a:bodyPr>
            <a:normAutofit/>
          </a:bodyPr>
          <a:lstStyle/>
          <a:p>
            <a:r>
              <a:rPr lang="en-US" altLang="ko-KR" dirty="0"/>
              <a:t>10. The first and third </a:t>
            </a:r>
            <a:r>
              <a:rPr lang="en-US" altLang="ko-KR" dirty="0" err="1"/>
              <a:t>keyframes</a:t>
            </a:r>
            <a:r>
              <a:rPr lang="en-US" altLang="ko-KR" dirty="0"/>
              <a:t> are fine – they record the current height of the wood platform at Y= -5. </a:t>
            </a:r>
          </a:p>
          <a:p>
            <a:r>
              <a:rPr lang="en-US" altLang="ko-KR" dirty="0"/>
              <a:t>We need to </a:t>
            </a:r>
            <a:r>
              <a:rPr lang="en-US" altLang="ko-KR" dirty="0">
                <a:solidFill>
                  <a:srgbClr val="FF0000"/>
                </a:solidFill>
              </a:rPr>
              <a:t>make</a:t>
            </a:r>
            <a:r>
              <a:rPr lang="en-US" altLang="ko-KR" dirty="0"/>
              <a:t> the middle </a:t>
            </a:r>
            <a:r>
              <a:rPr lang="en-US" altLang="ko-KR" dirty="0" err="1"/>
              <a:t>keyframe</a:t>
            </a:r>
            <a:r>
              <a:rPr lang="en-US" altLang="ko-KR" dirty="0"/>
              <a:t> record the height of the platform at the top of its motion.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middle </a:t>
            </a:r>
            <a:r>
              <a:rPr lang="en-US" altLang="ko-KR" dirty="0" err="1"/>
              <a:t>keyframe</a:t>
            </a:r>
            <a:r>
              <a:rPr lang="en-US" altLang="ko-KR" dirty="0"/>
              <a:t> (at time 1:00), by clicking on either diamond at time 1:00 (they should both turn blue, and the red </a:t>
            </a:r>
            <a:r>
              <a:rPr lang="en-US" altLang="ko-KR" dirty="0" err="1"/>
              <a:t>playhead</a:t>
            </a:r>
            <a:r>
              <a:rPr lang="en-US" altLang="ko-KR" dirty="0"/>
              <a:t> vertical line should move to 1:00, to indicate the middle </a:t>
            </a:r>
            <a:r>
              <a:rPr lang="en-US" altLang="ko-KR" dirty="0" err="1"/>
              <a:t>keyframe</a:t>
            </a:r>
            <a:r>
              <a:rPr lang="en-US" altLang="ko-KR" dirty="0"/>
              <a:t> is being edited).</a:t>
            </a:r>
            <a:endParaRPr lang="ko-KR" altLang="en-US" sz="28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4" y="2450845"/>
            <a:ext cx="4357007" cy="3311325"/>
          </a:xfrm>
        </p:spPr>
      </p:pic>
    </p:spTree>
    <p:extLst>
      <p:ext uri="{BB962C8B-B14F-4D97-AF65-F5344CB8AC3E}">
        <p14:creationId xmlns:p14="http://schemas.microsoft.com/office/powerpoint/2010/main" val="3553483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11. Now in the </a:t>
            </a:r>
            <a:r>
              <a:rPr lang="en-US" altLang="ko-KR" sz="2400" b="1" dirty="0"/>
              <a:t>Inspector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change</a:t>
            </a:r>
            <a:r>
              <a:rPr lang="en-US" altLang="ko-KR" sz="2400" dirty="0"/>
              <a:t> the Y position of the platform to 0. </a:t>
            </a:r>
          </a:p>
          <a:p>
            <a:r>
              <a:rPr lang="en-US" altLang="ko-KR" sz="2400" dirty="0"/>
              <a:t>You should see that all three X, Y, Z values have a red background in the Inspector – this is to inform you that the values of the Transform component are being recorded in the animation clip.</a:t>
            </a:r>
            <a:endParaRPr lang="ko-KR" altLang="en-US" sz="32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4" y="2013947"/>
            <a:ext cx="4365361" cy="3492289"/>
          </a:xfrm>
        </p:spPr>
      </p:pic>
    </p:spTree>
    <p:extLst>
      <p:ext uri="{BB962C8B-B14F-4D97-AF65-F5344CB8AC3E}">
        <p14:creationId xmlns:p14="http://schemas.microsoft.com/office/powerpoint/2010/main" val="531268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12. </a:t>
            </a:r>
            <a:r>
              <a:rPr lang="en-US" altLang="ko-KR" sz="2800" dirty="0">
                <a:solidFill>
                  <a:srgbClr val="FF0000"/>
                </a:solidFill>
              </a:rPr>
              <a:t>Save</a:t>
            </a:r>
            <a:r>
              <a:rPr lang="en-US" altLang="ko-KR" sz="2800" dirty="0"/>
              <a:t> and </a:t>
            </a:r>
            <a:r>
              <a:rPr lang="en-US" altLang="ko-KR" sz="2800" dirty="0">
                <a:solidFill>
                  <a:srgbClr val="FF0000"/>
                </a:solidFill>
              </a:rPr>
              <a:t>run</a:t>
            </a:r>
            <a:r>
              <a:rPr lang="en-US" altLang="ko-KR" sz="2800" dirty="0"/>
              <a:t> your scene. </a:t>
            </a:r>
          </a:p>
          <a:p>
            <a:r>
              <a:rPr lang="en-US" altLang="ko-KR" sz="2800" dirty="0"/>
              <a:t>The wooden platform should now be animating continuously, moving smoothly up and down the positions we setup.</a:t>
            </a:r>
            <a:endParaRPr lang="ko-KR" altLang="en-US" sz="40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281043"/>
            <a:ext cx="3702050" cy="3153165"/>
          </a:xfrm>
        </p:spPr>
      </p:pic>
    </p:spTree>
    <p:extLst>
      <p:ext uri="{BB962C8B-B14F-4D97-AF65-F5344CB8AC3E}">
        <p14:creationId xmlns:p14="http://schemas.microsoft.com/office/powerpoint/2010/main" val="2350597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We have added an animation to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platformWoodBlocks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This animation contains three </a:t>
            </a:r>
            <a:r>
              <a:rPr lang="en-US" altLang="ko-KR" sz="2400" dirty="0" err="1"/>
              <a:t>keyframes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A </a:t>
            </a:r>
            <a:r>
              <a:rPr lang="en-US" altLang="ko-KR" sz="2400" dirty="0" err="1"/>
              <a:t>keyframe</a:t>
            </a:r>
            <a:r>
              <a:rPr lang="en-US" altLang="ko-KR" sz="2400" dirty="0"/>
              <a:t> represents the values of properties of the object at a point in time. </a:t>
            </a:r>
          </a:p>
          <a:p>
            <a:pPr lvl="1"/>
            <a:r>
              <a:rPr lang="en-US" altLang="ko-KR" sz="2000" dirty="0"/>
              <a:t>The first </a:t>
            </a:r>
            <a:r>
              <a:rPr lang="en-US" altLang="ko-KR" sz="2000" dirty="0" err="1"/>
              <a:t>keyframe</a:t>
            </a:r>
            <a:r>
              <a:rPr lang="en-US" altLang="ko-KR" sz="2000" dirty="0"/>
              <a:t> stores a Y-value of -4, </a:t>
            </a:r>
          </a:p>
          <a:p>
            <a:pPr lvl="1"/>
            <a:r>
              <a:rPr lang="en-US" altLang="ko-KR" sz="2000" dirty="0"/>
              <a:t>the second </a:t>
            </a:r>
            <a:r>
              <a:rPr lang="en-US" altLang="ko-KR" sz="2000" dirty="0" err="1"/>
              <a:t>keyframe</a:t>
            </a:r>
            <a:r>
              <a:rPr lang="en-US" altLang="ko-KR" sz="2000" dirty="0"/>
              <a:t> a Y-value of 0, and </a:t>
            </a:r>
          </a:p>
          <a:p>
            <a:pPr lvl="1"/>
            <a:r>
              <a:rPr lang="en-US" altLang="ko-KR" sz="2000" dirty="0"/>
              <a:t>The final </a:t>
            </a:r>
            <a:r>
              <a:rPr lang="en-US" altLang="ko-KR" sz="2000" dirty="0" err="1"/>
              <a:t>keyframe</a:t>
            </a:r>
            <a:r>
              <a:rPr lang="en-US" altLang="ko-KR" sz="2000" dirty="0"/>
              <a:t> -4 again. </a:t>
            </a:r>
          </a:p>
          <a:p>
            <a:r>
              <a:rPr lang="en-US" altLang="ko-KR" sz="2400" dirty="0"/>
              <a:t>Unity calculates all the in-between values for us, and the result is a smooth animation of the Y-position of the platform.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383807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Note: </a:t>
            </a:r>
          </a:p>
          <a:p>
            <a:r>
              <a:rPr lang="en-US" altLang="ko-KR" sz="2800" dirty="0"/>
              <a:t>If we wanted to duplicate the moving platform, </a:t>
            </a:r>
          </a:p>
          <a:p>
            <a:pPr lvl="1"/>
            <a:r>
              <a:rPr lang="en-US" altLang="ko-KR" sz="2400" dirty="0"/>
              <a:t>first we'd need to create a new, empty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named </a:t>
            </a:r>
            <a:r>
              <a:rPr lang="en-US" altLang="ko-KR" sz="2400" dirty="0" err="1"/>
              <a:t>movingBlockParent</a:t>
            </a:r>
            <a:r>
              <a:rPr lang="en-US" altLang="ko-KR" sz="2400" dirty="0"/>
              <a:t>, and then parent </a:t>
            </a:r>
            <a:r>
              <a:rPr lang="en-US" altLang="ko-KR" sz="2400" dirty="0" err="1"/>
              <a:t>platformWoodBlocks</a:t>
            </a:r>
            <a:r>
              <a:rPr lang="en-US" altLang="ko-KR" sz="2400" dirty="0"/>
              <a:t> to this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. </a:t>
            </a:r>
          </a:p>
          <a:p>
            <a:pPr lvl="1"/>
            <a:r>
              <a:rPr lang="en-US" altLang="ko-KR" sz="2400" dirty="0"/>
              <a:t>Duplicating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movingBlockParent</a:t>
            </a:r>
            <a:r>
              <a:rPr lang="en-US" altLang="ko-KR" sz="2400" dirty="0"/>
              <a:t> would then allow us to create more moving blocks in our scene.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27277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Creating a 3-frame animation clip to make</a:t>
            </a:r>
            <a:br>
              <a:rPr lang="en-US" altLang="ko-KR" sz="3600" b="1" dirty="0"/>
            </a:br>
            <a:r>
              <a:rPr lang="en-US" altLang="ko-KR" sz="3600" b="1" dirty="0"/>
              <a:t>a platform continually animate</a:t>
            </a:r>
            <a:endParaRPr lang="ko-KR" alt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If we simply duplicated </a:t>
            </a:r>
            <a:r>
              <a:rPr lang="en-US" altLang="ko-KR" sz="2800" dirty="0" err="1"/>
              <a:t>platformWoodBlocks</a:t>
            </a:r>
            <a:r>
              <a:rPr lang="en-US" altLang="ko-KR" sz="2800" dirty="0"/>
              <a:t> directly, </a:t>
            </a:r>
          </a:p>
          <a:p>
            <a:pPr lvl="1"/>
            <a:r>
              <a:rPr lang="en-US" altLang="ko-KR" sz="2600" dirty="0"/>
              <a:t>then when the scene runs each duplicate would be animated back to the location of the original animation frames </a:t>
            </a:r>
          </a:p>
          <a:p>
            <a:pPr lvl="1"/>
            <a:r>
              <a:rPr lang="en-US" altLang="ko-KR" sz="2600" dirty="0"/>
              <a:t>(that is, all copies would be positioned and moving in the original location).</a:t>
            </a:r>
            <a:endParaRPr lang="ko-KR" altLang="en-US" sz="5800" dirty="0"/>
          </a:p>
        </p:txBody>
      </p:sp>
    </p:spTree>
    <p:extLst>
      <p:ext uri="{BB962C8B-B14F-4D97-AF65-F5344CB8AC3E}">
        <p14:creationId xmlns:p14="http://schemas.microsoft.com/office/powerpoint/2010/main" val="2470859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Animation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65760" y="4453128"/>
            <a:ext cx="8001000" cy="1870670"/>
          </a:xfrm>
        </p:spPr>
        <p:txBody>
          <a:bodyPr>
            <a:normAutofit fontScale="77500" lnSpcReduction="20000"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Flipping a sprite horizontally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Animating body parts for character movement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Creating a 3-frame animation clip to make a platform continually animate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70C0"/>
                </a:solidFill>
              </a:rPr>
              <a:t>Making a platform start falling once stepped-on using a Trigger to move animation from one state to another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Creating animation clips from sprite sheet sequences</a:t>
            </a:r>
            <a:endParaRPr lang="ko-KR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697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2" y="4455741"/>
            <a:ext cx="5297715" cy="184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In this project:</a:t>
            </a:r>
          </a:p>
          <a:p>
            <a:pPr lvl="1"/>
            <a:r>
              <a:rPr lang="en-US" altLang="ko-KR" sz="2400" dirty="0"/>
              <a:t> we'll create a water platform block in our 2D platform game; </a:t>
            </a:r>
          </a:p>
          <a:p>
            <a:pPr lvl="1"/>
            <a:r>
              <a:rPr lang="en-US" altLang="ko-KR" sz="2400" dirty="0"/>
              <a:t>such blocks will begin to slowly fall down the screen as soon as they have been stepped on, </a:t>
            </a:r>
          </a:p>
          <a:p>
            <a:pPr lvl="1"/>
            <a:r>
              <a:rPr lang="en-US" altLang="ko-KR" sz="2400" dirty="0"/>
              <a:t>and so the player must keep on moving otherwise they'll fall down the screen with the blocks too! </a:t>
            </a:r>
          </a:p>
          <a:p>
            <a:pPr lvl="1"/>
            <a:r>
              <a:rPr lang="en-US" altLang="ko-KR" sz="2400" dirty="0"/>
              <a:t>It looks as shown in the following screenshot:</a:t>
            </a:r>
            <a:endParaRPr lang="ko-KR" alt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01" y="4946007"/>
            <a:ext cx="5297715" cy="184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7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3BBFF3-B7EC-4A87-B64C-6D8ED87A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submission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96A35-83B7-45DC-8F1A-AE657C561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644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1. In the </a:t>
            </a:r>
            <a:r>
              <a:rPr lang="en-US" altLang="ko-KR" sz="2800" b="1" dirty="0"/>
              <a:t>Hierarchy</a:t>
            </a:r>
            <a:r>
              <a:rPr lang="en-US" altLang="ko-KR" sz="2800" dirty="0"/>
              <a:t> 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create</a:t>
            </a:r>
            <a:r>
              <a:rPr lang="en-US" altLang="ko-KR" sz="2400" dirty="0"/>
              <a:t> an Empty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named </a:t>
            </a:r>
            <a:r>
              <a:rPr lang="en-US" altLang="ko-KR" sz="2400" dirty="0">
                <a:solidFill>
                  <a:srgbClr val="0070C0"/>
                </a:solidFill>
              </a:rPr>
              <a:t>water-block-container</a:t>
            </a:r>
            <a:r>
              <a:rPr lang="en-US" altLang="ko-KR" sz="2400" dirty="0"/>
              <a:t>, positioned at </a:t>
            </a:r>
            <a:r>
              <a:rPr lang="en-US" altLang="ko-KR" sz="2400" dirty="0">
                <a:solidFill>
                  <a:srgbClr val="0070C0"/>
                </a:solidFill>
              </a:rPr>
              <a:t>(2.5, -4, 0). </a:t>
            </a:r>
          </a:p>
          <a:p>
            <a:pPr lvl="1"/>
            <a:r>
              <a:rPr lang="en-US" altLang="ko-KR" sz="2400" dirty="0"/>
              <a:t>This empty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will allow us to make duplicates of animated Water Blocks that will animate relative to their parent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position.</a:t>
            </a:r>
            <a:endParaRPr lang="ko-KR" altLang="en-US" sz="24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101728"/>
            <a:ext cx="3702050" cy="3511794"/>
          </a:xfrm>
        </p:spPr>
      </p:pic>
    </p:spTree>
    <p:extLst>
      <p:ext uri="{BB962C8B-B14F-4D97-AF65-F5344CB8AC3E}">
        <p14:creationId xmlns:p14="http://schemas.microsoft.com/office/powerpoint/2010/main" val="597119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06400" y="1845734"/>
            <a:ext cx="4119880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2. </a:t>
            </a:r>
            <a:r>
              <a:rPr lang="en-US" altLang="ko-KR" sz="2400" dirty="0">
                <a:solidFill>
                  <a:srgbClr val="FF0000"/>
                </a:solidFill>
              </a:rPr>
              <a:t>Drag</a:t>
            </a:r>
            <a:r>
              <a:rPr lang="en-US" altLang="ko-KR" sz="2400" dirty="0"/>
              <a:t> an instance of the sprite </a:t>
            </a:r>
            <a:r>
              <a:rPr lang="en-US" altLang="ko-KR" sz="2400" dirty="0">
                <a:solidFill>
                  <a:srgbClr val="0070C0"/>
                </a:solidFill>
              </a:rPr>
              <a:t>Water Block </a:t>
            </a:r>
            <a:r>
              <a:rPr lang="en-US" altLang="ko-KR" sz="2400" dirty="0"/>
              <a:t>from the </a:t>
            </a:r>
            <a:r>
              <a:rPr lang="en-US" altLang="ko-KR" sz="2400" b="1" dirty="0">
                <a:solidFill>
                  <a:srgbClr val="0070C0"/>
                </a:solidFill>
              </a:rPr>
              <a:t>Project | Sprites </a:t>
            </a:r>
            <a:r>
              <a:rPr lang="en-US" altLang="ko-KR" sz="2400" dirty="0"/>
              <a:t>folder into the scene and </a:t>
            </a:r>
            <a:r>
              <a:rPr lang="en-US" altLang="ko-KR" sz="2400" dirty="0">
                <a:solidFill>
                  <a:srgbClr val="FF0000"/>
                </a:solidFill>
              </a:rPr>
              <a:t>child</a:t>
            </a:r>
            <a:r>
              <a:rPr lang="en-US" altLang="ko-KR" sz="2400" dirty="0"/>
              <a:t> it to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water-block-container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Ensure</a:t>
            </a:r>
            <a:r>
              <a:rPr lang="en-US" altLang="ko-KR" sz="2400" dirty="0"/>
              <a:t> the position of your new child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Water Block is </a:t>
            </a:r>
            <a:r>
              <a:rPr lang="en-US" altLang="ko-KR" sz="2400" dirty="0">
                <a:solidFill>
                  <a:srgbClr val="0070C0"/>
                </a:solidFill>
              </a:rPr>
              <a:t>(0, 0, 0), </a:t>
            </a:r>
            <a:r>
              <a:rPr lang="en-US" altLang="ko-KR" sz="2400" dirty="0"/>
              <a:t>so that it appears neatly to right of the wall blocks platform, as shown in the following screenshot:</a:t>
            </a:r>
            <a:endParaRPr lang="ko-KR" alt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60" y="1845734"/>
            <a:ext cx="4374036" cy="377992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" y="5819775"/>
            <a:ext cx="26384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81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06400" y="1845734"/>
            <a:ext cx="4119880" cy="402336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3. </a:t>
            </a:r>
            <a:r>
              <a:rPr lang="en-US" altLang="ko-KR" sz="3200" dirty="0">
                <a:solidFill>
                  <a:srgbClr val="FF0000"/>
                </a:solidFill>
              </a:rPr>
              <a:t>Add</a:t>
            </a:r>
            <a:r>
              <a:rPr lang="en-US" altLang="ko-KR" sz="3200" dirty="0"/>
              <a:t> a </a:t>
            </a:r>
            <a:r>
              <a:rPr lang="en-US" altLang="ko-KR" sz="3200" dirty="0">
                <a:solidFill>
                  <a:srgbClr val="0070C0"/>
                </a:solidFill>
              </a:rPr>
              <a:t>Box Collider 2D </a:t>
            </a:r>
            <a:r>
              <a:rPr lang="en-US" altLang="ko-KR" sz="3200" dirty="0"/>
              <a:t>component to child </a:t>
            </a:r>
            <a:r>
              <a:rPr lang="en-US" altLang="ko-KR" sz="3200" dirty="0" err="1"/>
              <a:t>GameObject</a:t>
            </a:r>
            <a:r>
              <a:rPr lang="en-US" altLang="ko-KR" sz="3200" dirty="0"/>
              <a:t> Water Block, and </a:t>
            </a:r>
            <a:r>
              <a:rPr lang="en-US" altLang="ko-KR" sz="3200" dirty="0">
                <a:solidFill>
                  <a:srgbClr val="FF0000"/>
                </a:solidFill>
              </a:rPr>
              <a:t>set</a:t>
            </a:r>
            <a:r>
              <a:rPr lang="en-US" altLang="ko-KR" sz="3200" dirty="0"/>
              <a:t> the </a:t>
            </a:r>
            <a:r>
              <a:rPr lang="en-US" altLang="ko-KR" sz="3200" dirty="0">
                <a:solidFill>
                  <a:srgbClr val="0070C0"/>
                </a:solidFill>
              </a:rPr>
              <a:t>layer</a:t>
            </a:r>
            <a:r>
              <a:rPr lang="en-US" altLang="ko-KR" sz="3200" dirty="0"/>
              <a:t> of this </a:t>
            </a:r>
            <a:r>
              <a:rPr lang="en-US" altLang="ko-KR" sz="3200" dirty="0" err="1"/>
              <a:t>GameObject</a:t>
            </a:r>
            <a:r>
              <a:rPr lang="en-US" altLang="ko-KR" sz="3200" dirty="0"/>
              <a:t> to </a:t>
            </a:r>
            <a:r>
              <a:rPr lang="en-US" altLang="ko-KR" sz="3200" dirty="0">
                <a:solidFill>
                  <a:srgbClr val="0070C0"/>
                </a:solidFill>
              </a:rPr>
              <a:t>Ground</a:t>
            </a:r>
            <a:r>
              <a:rPr lang="en-US" altLang="ko-KR" sz="3200" dirty="0"/>
              <a:t>, so that the player's character can stand and jump on this water block platform.</a:t>
            </a:r>
            <a:endParaRPr lang="ko-KR" alt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501945"/>
            <a:ext cx="4431646" cy="3245712"/>
          </a:xfrm>
        </p:spPr>
      </p:pic>
    </p:spTree>
    <p:extLst>
      <p:ext uri="{BB962C8B-B14F-4D97-AF65-F5344CB8AC3E}">
        <p14:creationId xmlns:p14="http://schemas.microsoft.com/office/powerpoint/2010/main" val="3828059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06400" y="1845734"/>
            <a:ext cx="4119880" cy="402336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4. </a:t>
            </a:r>
            <a:r>
              <a:rPr lang="en-US" altLang="ko-KR" sz="3200" dirty="0">
                <a:solidFill>
                  <a:srgbClr val="FF0000"/>
                </a:solidFill>
              </a:rPr>
              <a:t>Ensuring</a:t>
            </a:r>
            <a:r>
              <a:rPr lang="en-US" altLang="ko-KR" sz="3200" dirty="0"/>
              <a:t> child </a:t>
            </a:r>
            <a:r>
              <a:rPr lang="en-US" altLang="ko-KR" sz="3200" dirty="0" err="1"/>
              <a:t>GameObject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0070C0"/>
                </a:solidFill>
              </a:rPr>
              <a:t>Water Block</a:t>
            </a:r>
            <a:r>
              <a:rPr lang="en-US" altLang="ko-KR" sz="3200" dirty="0"/>
              <a:t> is selected in the Hierarchy, </a:t>
            </a:r>
            <a:r>
              <a:rPr lang="en-US" altLang="ko-KR" sz="3200" dirty="0">
                <a:solidFill>
                  <a:srgbClr val="FF0000"/>
                </a:solidFill>
              </a:rPr>
              <a:t>open</a:t>
            </a:r>
            <a:r>
              <a:rPr lang="en-US" altLang="ko-KR" sz="3200" dirty="0"/>
              <a:t> an </a:t>
            </a:r>
            <a:r>
              <a:rPr lang="en-US" altLang="ko-KR" sz="3200" b="1" dirty="0">
                <a:solidFill>
                  <a:srgbClr val="0070C0"/>
                </a:solidFill>
              </a:rPr>
              <a:t>Animation</a:t>
            </a:r>
            <a:r>
              <a:rPr lang="en-US" altLang="ko-KR" sz="3200" dirty="0"/>
              <a:t> panel, then </a:t>
            </a:r>
            <a:r>
              <a:rPr lang="en-US" altLang="ko-KR" sz="3200" dirty="0">
                <a:solidFill>
                  <a:srgbClr val="FF0000"/>
                </a:solidFill>
              </a:rPr>
              <a:t>create</a:t>
            </a:r>
            <a:r>
              <a:rPr lang="en-US" altLang="ko-KR" sz="3200" dirty="0"/>
              <a:t> a new clip named </a:t>
            </a:r>
            <a:r>
              <a:rPr lang="en-US" altLang="ko-KR" sz="3200" dirty="0">
                <a:solidFill>
                  <a:srgbClr val="0070C0"/>
                </a:solidFill>
              </a:rPr>
              <a:t>platform-water-up</a:t>
            </a:r>
            <a:r>
              <a:rPr lang="en-US" altLang="ko-KR" sz="3200" dirty="0"/>
              <a:t>. saving it in your Animations folder.</a:t>
            </a:r>
            <a:endParaRPr lang="ko-KR" altLang="en-US" sz="5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4" y="2182782"/>
            <a:ext cx="4228615" cy="3826132"/>
          </a:xfrm>
        </p:spPr>
      </p:pic>
    </p:spTree>
    <p:extLst>
      <p:ext uri="{BB962C8B-B14F-4D97-AF65-F5344CB8AC3E}">
        <p14:creationId xmlns:p14="http://schemas.microsoft.com/office/powerpoint/2010/main" val="33630369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06400" y="1845734"/>
            <a:ext cx="4119880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5. </a:t>
            </a:r>
            <a:r>
              <a:rPr lang="en-US" altLang="ko-KR" sz="2800" dirty="0">
                <a:solidFill>
                  <a:srgbClr val="FF0000"/>
                </a:solidFill>
              </a:rPr>
              <a:t>Click</a:t>
            </a:r>
            <a:r>
              <a:rPr lang="en-US" altLang="ko-KR" sz="2800" dirty="0"/>
              <a:t> button </a:t>
            </a:r>
            <a:r>
              <a:rPr lang="en-US" altLang="ko-KR" sz="2800" dirty="0">
                <a:solidFill>
                  <a:srgbClr val="FF0000"/>
                </a:solidFill>
              </a:rPr>
              <a:t>Add</a:t>
            </a:r>
            <a:r>
              <a:rPr lang="en-US" altLang="ko-KR" sz="2800" dirty="0"/>
              <a:t> Curve, and chose Transform and Position.</a:t>
            </a:r>
          </a:p>
          <a:p>
            <a:r>
              <a:rPr lang="en-US" altLang="ko-KR" sz="2800" dirty="0"/>
              <a:t>6. </a:t>
            </a:r>
            <a:r>
              <a:rPr lang="en-US" altLang="ko-KR" sz="2800" dirty="0">
                <a:solidFill>
                  <a:srgbClr val="FF0000"/>
                </a:solidFill>
              </a:rPr>
              <a:t>Delete</a:t>
            </a:r>
            <a:r>
              <a:rPr lang="en-US" altLang="ko-KR" sz="2800" dirty="0"/>
              <a:t> the second </a:t>
            </a:r>
            <a:r>
              <a:rPr lang="en-US" altLang="ko-KR" sz="2800" dirty="0" err="1"/>
              <a:t>keyframe</a:t>
            </a:r>
            <a:r>
              <a:rPr lang="en-US" altLang="ko-KR" sz="2800" dirty="0"/>
              <a:t> at time 1:00. </a:t>
            </a:r>
          </a:p>
          <a:p>
            <a:r>
              <a:rPr lang="en-US" altLang="ko-KR" sz="2800" dirty="0"/>
              <a:t>You have now completed the creation of the water block up animation clip.</a:t>
            </a:r>
            <a:endParaRPr lang="ko-KR" altLang="en-US" sz="6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101777"/>
            <a:ext cx="3702050" cy="3511696"/>
          </a:xfrm>
        </p:spPr>
      </p:pic>
    </p:spTree>
    <p:extLst>
      <p:ext uri="{BB962C8B-B14F-4D97-AF65-F5344CB8AC3E}">
        <p14:creationId xmlns:p14="http://schemas.microsoft.com/office/powerpoint/2010/main" val="628718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06399" y="1845734"/>
            <a:ext cx="8302171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7. </a:t>
            </a:r>
            <a:r>
              <a:rPr lang="en-US" altLang="ko-KR" sz="2800" dirty="0">
                <a:solidFill>
                  <a:srgbClr val="FF0000"/>
                </a:solidFill>
              </a:rPr>
              <a:t>Create</a:t>
            </a:r>
            <a:r>
              <a:rPr lang="en-US" altLang="ko-KR" sz="2800" dirty="0"/>
              <a:t> a second Animation clip, </a:t>
            </a:r>
            <a:r>
              <a:rPr lang="en-US" altLang="ko-KR" sz="2800" dirty="0">
                <a:solidFill>
                  <a:srgbClr val="FF0000"/>
                </a:solidFill>
              </a:rPr>
              <a:t>named</a:t>
            </a:r>
            <a:r>
              <a:rPr lang="en-US" altLang="ko-KR" sz="2800" dirty="0"/>
              <a:t> platform-water-down. </a:t>
            </a:r>
          </a:p>
          <a:p>
            <a:r>
              <a:rPr lang="en-US" altLang="ko-KR" sz="2800" dirty="0"/>
              <a:t>Again, </a:t>
            </a:r>
            <a:r>
              <a:rPr lang="en-US" altLang="ko-KR" sz="2800" dirty="0">
                <a:solidFill>
                  <a:srgbClr val="FF0000"/>
                </a:solidFill>
              </a:rPr>
              <a:t>click</a:t>
            </a:r>
            <a:r>
              <a:rPr lang="en-US" altLang="ko-KR" sz="2800" dirty="0"/>
              <a:t> button Add Curve, and </a:t>
            </a:r>
            <a:r>
              <a:rPr lang="en-US" altLang="ko-KR" sz="2800" dirty="0">
                <a:solidFill>
                  <a:srgbClr val="FF0000"/>
                </a:solidFill>
              </a:rPr>
              <a:t>chose</a:t>
            </a:r>
            <a:r>
              <a:rPr lang="en-US" altLang="ko-KR" sz="2800" dirty="0"/>
              <a:t> Transform and Position, and </a:t>
            </a:r>
            <a:r>
              <a:rPr lang="en-US" altLang="ko-KR" sz="2800" dirty="0">
                <a:solidFill>
                  <a:srgbClr val="FF0000"/>
                </a:solidFill>
              </a:rPr>
              <a:t>delete</a:t>
            </a:r>
            <a:r>
              <a:rPr lang="en-US" altLang="ko-KR" sz="2800" dirty="0"/>
              <a:t> the second </a:t>
            </a:r>
            <a:r>
              <a:rPr lang="en-US" altLang="ko-KR" sz="2800" dirty="0" err="1"/>
              <a:t>keyframe</a:t>
            </a:r>
            <a:r>
              <a:rPr lang="en-US" altLang="ko-KR" sz="2800" dirty="0"/>
              <a:t> at time 1:00.</a:t>
            </a:r>
            <a:endParaRPr lang="ko-KR" altLang="en-US" sz="8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04" y="3697757"/>
            <a:ext cx="4958896" cy="3006823"/>
          </a:xfrm>
        </p:spPr>
      </p:pic>
    </p:spTree>
    <p:extLst>
      <p:ext uri="{BB962C8B-B14F-4D97-AF65-F5344CB8AC3E}">
        <p14:creationId xmlns:p14="http://schemas.microsoft.com/office/powerpoint/2010/main" val="121204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1257" y="1845734"/>
            <a:ext cx="4265023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8. With the first </a:t>
            </a:r>
            <a:r>
              <a:rPr lang="en-US" altLang="ko-KR" sz="2800" dirty="0" err="1"/>
              <a:t>keyframe</a:t>
            </a:r>
            <a:r>
              <a:rPr lang="en-US" altLang="ko-KR" sz="2800" dirty="0"/>
              <a:t> at time 0:00 </a:t>
            </a:r>
            <a:r>
              <a:rPr lang="en-US" altLang="ko-KR" sz="2800" dirty="0">
                <a:solidFill>
                  <a:srgbClr val="FF0000"/>
                </a:solidFill>
              </a:rPr>
              <a:t>selected</a:t>
            </a:r>
            <a:r>
              <a:rPr lang="en-US" altLang="ko-KR" sz="2800" dirty="0"/>
              <a:t>, </a:t>
            </a:r>
            <a:r>
              <a:rPr lang="en-US" altLang="ko-KR" sz="2800" dirty="0">
                <a:solidFill>
                  <a:srgbClr val="FF0000"/>
                </a:solidFill>
              </a:rPr>
              <a:t>set</a:t>
            </a:r>
            <a:r>
              <a:rPr lang="en-US" altLang="ko-KR" sz="2800" dirty="0"/>
              <a:t> the Y-value of the </a:t>
            </a:r>
            <a:r>
              <a:rPr lang="en-US" altLang="ko-KR" sz="2800" dirty="0" err="1"/>
              <a:t>GameObjects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0070C0"/>
                </a:solidFill>
              </a:rPr>
              <a:t>Transform Position to -5</a:t>
            </a:r>
            <a:r>
              <a:rPr lang="en-US" altLang="ko-KR" sz="2800" dirty="0"/>
              <a:t>. </a:t>
            </a:r>
          </a:p>
          <a:p>
            <a:r>
              <a:rPr lang="en-US" altLang="ko-KR" sz="2800" dirty="0"/>
              <a:t>You have now completed the creation of the water block down animation clip, so you can </a:t>
            </a:r>
            <a:r>
              <a:rPr lang="en-US" altLang="ko-KR" sz="2800" dirty="0">
                <a:solidFill>
                  <a:srgbClr val="FF0000"/>
                </a:solidFill>
              </a:rPr>
              <a:t>click</a:t>
            </a:r>
            <a:r>
              <a:rPr lang="en-US" altLang="ko-KR" sz="2800" dirty="0"/>
              <a:t> the red record button to stop recording.</a:t>
            </a:r>
            <a:endParaRPr lang="ko-KR" altLang="en-US" sz="8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3889"/>
            <a:ext cx="4247696" cy="4299814"/>
          </a:xfrm>
        </p:spPr>
      </p:pic>
    </p:spTree>
    <p:extLst>
      <p:ext uri="{BB962C8B-B14F-4D97-AF65-F5344CB8AC3E}">
        <p14:creationId xmlns:p14="http://schemas.microsoft.com/office/powerpoint/2010/main" val="2414179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9. You may have noticed that as well as the up/down Animation Clips that you created, another file was created in your Animations folder, an Animator Controller named Water Block. 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Select</a:t>
            </a:r>
            <a:r>
              <a:rPr lang="en-US" altLang="ko-KR" sz="2800" dirty="0"/>
              <a:t> this file and </a:t>
            </a:r>
            <a:r>
              <a:rPr lang="en-US" altLang="ko-KR" sz="2800" dirty="0">
                <a:solidFill>
                  <a:srgbClr val="FF0000"/>
                </a:solidFill>
              </a:rPr>
              <a:t>open</a:t>
            </a:r>
            <a:r>
              <a:rPr lang="en-US" altLang="ko-KR" sz="2800" dirty="0"/>
              <a:t> the Animator panel, to see and edit the State Machine diagram:</a:t>
            </a:r>
            <a:endParaRPr lang="ko-KR" altLang="en-US" sz="9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4458260"/>
            <a:ext cx="7358743" cy="239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5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10. </a:t>
            </a:r>
            <a:r>
              <a:rPr lang="en-US" altLang="ko-KR" sz="2800" dirty="0">
                <a:solidFill>
                  <a:srgbClr val="FF0000"/>
                </a:solidFill>
              </a:rPr>
              <a:t>Ensure</a:t>
            </a:r>
            <a:r>
              <a:rPr lang="en-US" altLang="ko-KR" sz="2800" dirty="0"/>
              <a:t> state </a:t>
            </a:r>
            <a:r>
              <a:rPr lang="en-US" altLang="ko-KR" sz="2800" dirty="0">
                <a:solidFill>
                  <a:srgbClr val="0070C0"/>
                </a:solidFill>
              </a:rPr>
              <a:t>platform-water-up</a:t>
            </a:r>
            <a:r>
              <a:rPr lang="en-US" altLang="ko-KR" sz="2800" dirty="0"/>
              <a:t> is selected </a:t>
            </a:r>
          </a:p>
          <a:p>
            <a:pPr lvl="1"/>
            <a:r>
              <a:rPr lang="en-US" altLang="ko-KR" sz="2600" dirty="0"/>
              <a:t>(it will have a blue border around it), 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create</a:t>
            </a:r>
            <a:r>
              <a:rPr lang="en-US" altLang="ko-KR" sz="2800" dirty="0"/>
              <a:t> a Transition (arrow) to state </a:t>
            </a:r>
            <a:r>
              <a:rPr lang="en-US" altLang="ko-KR" sz="2800" dirty="0">
                <a:solidFill>
                  <a:srgbClr val="0070C0"/>
                </a:solidFill>
              </a:rPr>
              <a:t>platform-water-down</a:t>
            </a:r>
            <a:r>
              <a:rPr lang="en-US" altLang="ko-KR" sz="2800" dirty="0"/>
              <a:t>, by </a:t>
            </a:r>
            <a:r>
              <a:rPr lang="en-US" altLang="ko-KR" sz="2800" dirty="0">
                <a:solidFill>
                  <a:srgbClr val="FF0000"/>
                </a:solidFill>
              </a:rPr>
              <a:t>choosing</a:t>
            </a:r>
            <a:r>
              <a:rPr lang="en-US" altLang="ko-KR" sz="2800" dirty="0"/>
              <a:t> Make Transition from the </a:t>
            </a:r>
            <a:r>
              <a:rPr lang="en-US" altLang="ko-KR" sz="2800" dirty="0">
                <a:solidFill>
                  <a:srgbClr val="0070C0"/>
                </a:solidFill>
              </a:rPr>
              <a:t>mouse-right-click</a:t>
            </a:r>
            <a:r>
              <a:rPr lang="en-US" altLang="ko-KR" sz="2800" dirty="0"/>
              <a:t> menu.</a:t>
            </a:r>
            <a:endParaRPr lang="ko-KR" altLang="en-US" sz="13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0" y="2030090"/>
            <a:ext cx="4272100" cy="3078938"/>
          </a:xfrm>
        </p:spPr>
      </p:pic>
    </p:spTree>
    <p:extLst>
      <p:ext uri="{BB962C8B-B14F-4D97-AF65-F5344CB8AC3E}">
        <p14:creationId xmlns:p14="http://schemas.microsoft.com/office/powerpoint/2010/main" val="4161108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11. </a:t>
            </a:r>
            <a:r>
              <a:rPr lang="en-US" altLang="ko-KR" sz="2800" dirty="0">
                <a:solidFill>
                  <a:srgbClr val="FF0000"/>
                </a:solidFill>
              </a:rPr>
              <a:t>Create</a:t>
            </a:r>
            <a:r>
              <a:rPr lang="en-US" altLang="ko-KR" sz="2800" dirty="0"/>
              <a:t> a </a:t>
            </a:r>
            <a:r>
              <a:rPr lang="en-US" altLang="ko-KR" sz="2800" dirty="0">
                <a:solidFill>
                  <a:srgbClr val="0070C0"/>
                </a:solidFill>
              </a:rPr>
              <a:t>Trigger</a:t>
            </a:r>
            <a:r>
              <a:rPr lang="en-US" altLang="ko-KR" sz="2800" dirty="0"/>
              <a:t> named </a:t>
            </a:r>
            <a:r>
              <a:rPr lang="en-US" altLang="ko-KR" sz="2800" dirty="0">
                <a:solidFill>
                  <a:srgbClr val="0070C0"/>
                </a:solidFill>
              </a:rPr>
              <a:t>Fall</a:t>
            </a:r>
            <a:r>
              <a:rPr lang="en-US" altLang="ko-KR" sz="2800" dirty="0"/>
              <a:t>, by </a:t>
            </a:r>
            <a:r>
              <a:rPr lang="en-US" altLang="ko-KR" sz="2800" dirty="0">
                <a:solidFill>
                  <a:srgbClr val="FF0000"/>
                </a:solidFill>
              </a:rPr>
              <a:t>choosing</a:t>
            </a:r>
            <a:r>
              <a:rPr lang="en-US" altLang="ko-KR" sz="2800" dirty="0"/>
              <a:t> the </a:t>
            </a:r>
            <a:r>
              <a:rPr lang="en-US" altLang="ko-KR" sz="2800" b="1" dirty="0"/>
              <a:t>Parameters</a:t>
            </a:r>
            <a:r>
              <a:rPr lang="en-US" altLang="ko-KR" sz="2800" dirty="0"/>
              <a:t> tab in the Animator panel, </a:t>
            </a:r>
            <a:r>
              <a:rPr lang="en-US" altLang="ko-KR" sz="2800" dirty="0">
                <a:solidFill>
                  <a:srgbClr val="FF0000"/>
                </a:solidFill>
              </a:rPr>
              <a:t>clicking</a:t>
            </a:r>
            <a:r>
              <a:rPr lang="en-US" altLang="ko-KR" sz="2800" dirty="0"/>
              <a:t> the </a:t>
            </a:r>
            <a:r>
              <a:rPr lang="en-US" altLang="ko-KR" sz="2800" dirty="0">
                <a:solidFill>
                  <a:srgbClr val="0070C0"/>
                </a:solidFill>
              </a:rPr>
              <a:t>plus '+' </a:t>
            </a:r>
            <a:r>
              <a:rPr lang="en-US" altLang="ko-KR" sz="2800" dirty="0"/>
              <a:t>button and </a:t>
            </a:r>
            <a:r>
              <a:rPr lang="en-US" altLang="ko-KR" sz="2800" dirty="0">
                <a:solidFill>
                  <a:srgbClr val="FF0000"/>
                </a:solidFill>
              </a:rPr>
              <a:t>selecting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0070C0"/>
                </a:solidFill>
              </a:rPr>
              <a:t>Trigger</a:t>
            </a:r>
            <a:r>
              <a:rPr lang="en-US" altLang="ko-KR" sz="2800" dirty="0"/>
              <a:t>, and then selecting </a:t>
            </a:r>
            <a:r>
              <a:rPr lang="en-US" altLang="ko-KR" sz="2800" dirty="0">
                <a:solidFill>
                  <a:srgbClr val="0070C0"/>
                </a:solidFill>
              </a:rPr>
              <a:t>Fall</a:t>
            </a:r>
            <a:r>
              <a:rPr lang="en-US" altLang="ko-KR" sz="2800" dirty="0"/>
              <a:t>.</a:t>
            </a:r>
            <a:endParaRPr lang="ko-KR" altLang="en-US" sz="199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523576"/>
            <a:ext cx="3702050" cy="2668098"/>
          </a:xfrm>
        </p:spPr>
      </p:pic>
    </p:spTree>
    <p:extLst>
      <p:ext uri="{BB962C8B-B14F-4D97-AF65-F5344CB8AC3E}">
        <p14:creationId xmlns:p14="http://schemas.microsoft.com/office/powerpoint/2010/main" val="250396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3BBFF3-B7EC-4A87-B64C-6D8ED87A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submission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DB2A8C-C799-41EA-9DD2-BDF6A8C8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There will be 3 different projects to submit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project: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70C0"/>
                </a:solidFill>
              </a:rPr>
              <a:t>Flipping a sprite horizontally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project: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70C0"/>
                </a:solidFill>
              </a:rPr>
              <a:t>Animating body parts for character movement events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70C0"/>
                </a:solidFill>
              </a:rPr>
              <a:t>Creating a 3-frame animation clip to make a platform continually animate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70C0"/>
                </a:solidFill>
              </a:rPr>
              <a:t>Making a platform start falling once stepped-on using a Trigger to move animation from one state to another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project: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70C0"/>
                </a:solidFill>
              </a:rPr>
              <a:t>Creating animation clips from sprite sheet sequences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70224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5143" y="1845733"/>
            <a:ext cx="4833257" cy="4424437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12. </a:t>
            </a:r>
            <a:r>
              <a:rPr lang="en-US" altLang="ko-KR" sz="2400" dirty="0">
                <a:solidFill>
                  <a:srgbClr val="FF0000"/>
                </a:solidFill>
              </a:rPr>
              <a:t>Do</a:t>
            </a:r>
            <a:r>
              <a:rPr lang="en-US" altLang="ko-KR" sz="2400" dirty="0"/>
              <a:t> the following to create our Trigger: </a:t>
            </a:r>
          </a:p>
          <a:p>
            <a:pPr lvl="1"/>
            <a:r>
              <a:rPr lang="en-US" altLang="ko-KR" sz="2000" dirty="0"/>
              <a:t>In the </a:t>
            </a:r>
            <a:r>
              <a:rPr lang="en-US" altLang="ko-KR" sz="2000" b="1" dirty="0"/>
              <a:t>Animator</a:t>
            </a:r>
            <a:r>
              <a:rPr lang="en-US" altLang="ko-KR" sz="2000" dirty="0"/>
              <a:t> panel </a:t>
            </a:r>
            <a:r>
              <a:rPr lang="en-US" altLang="ko-KR" sz="2000" dirty="0">
                <a:solidFill>
                  <a:srgbClr val="FF0000"/>
                </a:solidFill>
              </a:rPr>
              <a:t>select</a:t>
            </a:r>
            <a:r>
              <a:rPr lang="en-US" altLang="ko-KR" sz="2000" dirty="0"/>
              <a:t> the Transition</a:t>
            </a:r>
          </a:p>
          <a:p>
            <a:pPr lvl="1"/>
            <a:r>
              <a:rPr lang="en-US" altLang="ko-KR" sz="2000" dirty="0"/>
              <a:t>In the </a:t>
            </a:r>
            <a:r>
              <a:rPr lang="en-US" altLang="ko-KR" sz="2000" b="1" dirty="0"/>
              <a:t>Inspector</a:t>
            </a:r>
            <a:r>
              <a:rPr lang="en-US" altLang="ko-KR" sz="2000" dirty="0"/>
              <a:t> panel </a:t>
            </a:r>
            <a:r>
              <a:rPr lang="en-US" altLang="ko-KR" sz="2000" dirty="0">
                <a:solidFill>
                  <a:srgbClr val="FF0000"/>
                </a:solidFill>
              </a:rPr>
              <a:t>uncheck</a:t>
            </a:r>
            <a:r>
              <a:rPr lang="en-US" altLang="ko-KR" sz="2000" dirty="0"/>
              <a:t> the Has Exit Time option</a:t>
            </a:r>
          </a:p>
          <a:p>
            <a:pPr lvl="1"/>
            <a:r>
              <a:rPr lang="en-US" altLang="ko-KR" sz="2000" dirty="0"/>
              <a:t>In the </a:t>
            </a:r>
            <a:r>
              <a:rPr lang="en-US" altLang="ko-KR" sz="2000" b="1" dirty="0"/>
              <a:t>Inspector</a:t>
            </a:r>
            <a:r>
              <a:rPr lang="en-US" altLang="ko-KR" sz="2000" dirty="0"/>
              <a:t> panel </a:t>
            </a:r>
            <a:r>
              <a:rPr lang="en-US" altLang="ko-KR" sz="2000" dirty="0">
                <a:solidFill>
                  <a:srgbClr val="FF0000"/>
                </a:solidFill>
              </a:rPr>
              <a:t>drag</a:t>
            </a:r>
            <a:r>
              <a:rPr lang="en-US" altLang="ko-KR" sz="2000" dirty="0"/>
              <a:t> the Transition end time to 2:00 seconds (so the Water Block slowly Transitions to its Down state over a period of 2 seconds)</a:t>
            </a:r>
          </a:p>
          <a:p>
            <a:pPr lvl="1"/>
            <a:r>
              <a:rPr lang="en-US" altLang="ko-KR" sz="2000" dirty="0"/>
              <a:t>In the </a:t>
            </a:r>
            <a:r>
              <a:rPr lang="en-US" altLang="ko-KR" sz="2000" b="1" dirty="0"/>
              <a:t>Inspector</a:t>
            </a:r>
            <a:r>
              <a:rPr lang="en-US" altLang="ko-KR" sz="2000" dirty="0"/>
              <a:t> panel </a:t>
            </a:r>
            <a:r>
              <a:rPr lang="en-US" altLang="ko-KR" sz="2000" dirty="0">
                <a:solidFill>
                  <a:srgbClr val="FF0000"/>
                </a:solidFill>
              </a:rPr>
              <a:t>click</a:t>
            </a:r>
            <a:r>
              <a:rPr lang="en-US" altLang="ko-KR" sz="2000" dirty="0"/>
              <a:t> the plus '+' button to </a:t>
            </a:r>
            <a:r>
              <a:rPr lang="en-US" altLang="ko-KR" sz="2000" dirty="0">
                <a:solidFill>
                  <a:srgbClr val="FF0000"/>
                </a:solidFill>
              </a:rPr>
              <a:t>add</a:t>
            </a:r>
            <a:r>
              <a:rPr lang="en-US" altLang="ko-KR" sz="2000" dirty="0"/>
              <a:t> a Condition, which should automatically suggest the only possible condition parameter, which is our Trigger Fall.</a:t>
            </a:r>
            <a:endParaRPr lang="ko-KR" altLang="en-US" sz="239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99" y="2911362"/>
            <a:ext cx="4088355" cy="2154123"/>
          </a:xfrm>
        </p:spPr>
      </p:pic>
    </p:spTree>
    <p:extLst>
      <p:ext uri="{BB962C8B-B14F-4D97-AF65-F5344CB8AC3E}">
        <p14:creationId xmlns:p14="http://schemas.microsoft.com/office/powerpoint/2010/main" val="42196169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5143" y="1845733"/>
            <a:ext cx="4833257" cy="4424437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13. We now need to </a:t>
            </a:r>
            <a:r>
              <a:rPr lang="en-US" altLang="ko-KR" sz="2800" dirty="0">
                <a:solidFill>
                  <a:srgbClr val="FF0000"/>
                </a:solidFill>
              </a:rPr>
              <a:t>add</a:t>
            </a:r>
            <a:r>
              <a:rPr lang="en-US" altLang="ko-KR" sz="2800" dirty="0"/>
              <a:t> a collider trigger just above the Water Block, and </a:t>
            </a:r>
            <a:r>
              <a:rPr lang="en-US" altLang="ko-KR" sz="2800" dirty="0">
                <a:solidFill>
                  <a:srgbClr val="FF0000"/>
                </a:solidFill>
              </a:rPr>
              <a:t>add</a:t>
            </a:r>
            <a:r>
              <a:rPr lang="en-US" altLang="ko-KR" sz="2800" dirty="0"/>
              <a:t> C# script behavior to send the Animator Controller Trigger when the player enters the collider. 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Ensuring</a:t>
            </a:r>
            <a:r>
              <a:rPr lang="en-US" altLang="ko-KR" sz="2800" dirty="0"/>
              <a:t> child </a:t>
            </a:r>
            <a:r>
              <a:rPr lang="en-US" altLang="ko-KR" sz="2800" dirty="0" err="1"/>
              <a:t>GameObject</a:t>
            </a:r>
            <a:r>
              <a:rPr lang="en-US" altLang="ko-KR" sz="2800" dirty="0"/>
              <a:t> Water Block is selected, </a:t>
            </a:r>
            <a:r>
              <a:rPr lang="en-US" altLang="ko-KR" sz="2800" dirty="0">
                <a:solidFill>
                  <a:srgbClr val="FF0000"/>
                </a:solidFill>
              </a:rPr>
              <a:t>add</a:t>
            </a:r>
            <a:r>
              <a:rPr lang="en-US" altLang="ko-KR" sz="2800" dirty="0"/>
              <a:t> a (second) 2D Box Collider, with a Y-Offset of 1, and </a:t>
            </a:r>
            <a:r>
              <a:rPr lang="en-US" altLang="ko-KR" sz="2800" dirty="0">
                <a:solidFill>
                  <a:srgbClr val="FF0000"/>
                </a:solidFill>
              </a:rPr>
              <a:t>tick</a:t>
            </a:r>
            <a:r>
              <a:rPr lang="en-US" altLang="ko-KR" sz="2800" dirty="0"/>
              <a:t> its Is Trigger checkbox:</a:t>
            </a:r>
            <a:endParaRPr lang="ko-KR" altLang="en-US" sz="3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99" y="2650504"/>
            <a:ext cx="4090895" cy="2603667"/>
          </a:xfrm>
        </p:spPr>
      </p:pic>
    </p:spTree>
    <p:extLst>
      <p:ext uri="{BB962C8B-B14F-4D97-AF65-F5344CB8AC3E}">
        <p14:creationId xmlns:p14="http://schemas.microsoft.com/office/powerpoint/2010/main" val="26339670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5143" y="1845733"/>
            <a:ext cx="3091543" cy="4424437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14. </a:t>
            </a:r>
            <a:r>
              <a:rPr lang="en-US" altLang="ko-KR" sz="2800" dirty="0">
                <a:solidFill>
                  <a:srgbClr val="FF0000"/>
                </a:solidFill>
              </a:rPr>
              <a:t>Add</a:t>
            </a:r>
            <a:r>
              <a:rPr lang="en-US" altLang="ko-KR" sz="2800" dirty="0"/>
              <a:t> an instance of C# script class </a:t>
            </a:r>
            <a:r>
              <a:rPr lang="en-US" altLang="ko-KR" sz="2800" dirty="0" err="1"/>
              <a:t>WaterBlock</a:t>
            </a:r>
            <a:r>
              <a:rPr lang="en-US" altLang="ko-KR" sz="2800" dirty="0"/>
              <a:t> as a component to your Water Block child </a:t>
            </a:r>
            <a:r>
              <a:rPr lang="en-US" altLang="ko-KR" sz="2800" dirty="0" err="1"/>
              <a:t>GameObject</a:t>
            </a:r>
            <a:r>
              <a:rPr lang="en-US" altLang="ko-KR" sz="2800" dirty="0"/>
              <a:t>:</a:t>
            </a:r>
            <a:endParaRPr lang="ko-KR" altLang="en-US" sz="4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415620" y="2089451"/>
            <a:ext cx="5401564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err="1"/>
              <a:t>WaterBlock.cs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51429" y="1845733"/>
            <a:ext cx="7300685" cy="44244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using </a:t>
            </a:r>
            <a:r>
              <a:rPr lang="en-US" altLang="ko-KR" dirty="0" err="1"/>
              <a:t>UnityEngine</a:t>
            </a:r>
            <a:r>
              <a:rPr lang="en-US" altLang="ko-KR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using </a:t>
            </a:r>
            <a:r>
              <a:rPr lang="en-US" altLang="ko-KR" dirty="0" err="1"/>
              <a:t>System.Collections</a:t>
            </a:r>
            <a:r>
              <a:rPr lang="en-US" altLang="ko-KR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public class </a:t>
            </a:r>
            <a:r>
              <a:rPr lang="en-US" altLang="ko-KR" dirty="0" err="1"/>
              <a:t>WaterBlock</a:t>
            </a:r>
            <a:r>
              <a:rPr lang="en-US" altLang="ko-KR" dirty="0"/>
              <a:t> : </a:t>
            </a:r>
            <a:r>
              <a:rPr lang="en-US" altLang="ko-KR" dirty="0" err="1"/>
              <a:t>MonoBehaviour</a:t>
            </a:r>
            <a:r>
              <a:rPr lang="en-US" altLang="ko-KR" dirty="0"/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   private Animator </a:t>
            </a:r>
            <a:r>
              <a:rPr lang="en-US" altLang="ko-KR" dirty="0" err="1"/>
              <a:t>animatorController</a:t>
            </a:r>
            <a:r>
              <a:rPr lang="en-US" altLang="ko-KR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 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   void Start(){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      </a:t>
            </a:r>
            <a:r>
              <a:rPr lang="en-US" altLang="ko-KR" dirty="0" err="1"/>
              <a:t>animatorController</a:t>
            </a:r>
            <a:r>
              <a:rPr lang="en-US" altLang="ko-KR" dirty="0"/>
              <a:t> = </a:t>
            </a:r>
            <a:r>
              <a:rPr lang="en-US" altLang="ko-KR" dirty="0" err="1"/>
              <a:t>GetComponent</a:t>
            </a:r>
            <a:r>
              <a:rPr lang="en-US" altLang="ko-KR" dirty="0"/>
              <a:t>&lt;Animator&gt;();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   void OnTriggerEnter2D(Collider2D hit){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      if(</a:t>
            </a:r>
            <a:r>
              <a:rPr lang="en-US" altLang="ko-KR" dirty="0" err="1"/>
              <a:t>hit.CompareTag</a:t>
            </a:r>
            <a:r>
              <a:rPr lang="en-US" altLang="ko-KR" dirty="0"/>
              <a:t>("Player")){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         </a:t>
            </a:r>
            <a:r>
              <a:rPr lang="en-US" altLang="ko-KR" dirty="0" err="1"/>
              <a:t>animatorController.SetTrigger</a:t>
            </a:r>
            <a:r>
              <a:rPr lang="en-US" altLang="ko-KR" dirty="0"/>
              <a:t>("Fall");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  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}</a:t>
            </a:r>
            <a:endParaRPr lang="ko-KR" altLang="en-US" sz="49600" dirty="0"/>
          </a:p>
        </p:txBody>
      </p:sp>
    </p:spTree>
    <p:extLst>
      <p:ext uri="{BB962C8B-B14F-4D97-AF65-F5344CB8AC3E}">
        <p14:creationId xmlns:p14="http://schemas.microsoft.com/office/powerpoint/2010/main" val="21659790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5143" y="1845733"/>
            <a:ext cx="3410857" cy="4424437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15. </a:t>
            </a:r>
            <a:r>
              <a:rPr lang="en-US" altLang="ko-KR" sz="2800" dirty="0">
                <a:solidFill>
                  <a:srgbClr val="FF0000"/>
                </a:solidFill>
              </a:rPr>
              <a:t>Make</a:t>
            </a:r>
            <a:r>
              <a:rPr lang="en-US" altLang="ko-KR" sz="2800" dirty="0"/>
              <a:t> 6 more copies of </a:t>
            </a:r>
            <a:r>
              <a:rPr lang="en-US" altLang="ko-KR" sz="2800" dirty="0" err="1"/>
              <a:t>GameObject</a:t>
            </a:r>
            <a:r>
              <a:rPr lang="en-US" altLang="ko-KR" sz="2800" dirty="0"/>
              <a:t> water-block-container, with X positions increasing by 1 each time, that is, 3.5, 4.5, 5.5, and so on.</a:t>
            </a:r>
            <a:endParaRPr lang="ko-KR" altLang="en-US" sz="71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2092476"/>
            <a:ext cx="5309746" cy="3379410"/>
          </a:xfrm>
        </p:spPr>
      </p:pic>
    </p:spTree>
    <p:extLst>
      <p:ext uri="{BB962C8B-B14F-4D97-AF65-F5344CB8AC3E}">
        <p14:creationId xmlns:p14="http://schemas.microsoft.com/office/powerpoint/2010/main" val="2677772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Making a platform start falling once</a:t>
            </a:r>
            <a:br>
              <a:rPr lang="en-US" altLang="ko-KR" sz="3600" b="1" dirty="0"/>
            </a:br>
            <a:r>
              <a:rPr lang="en-US" altLang="ko-KR" sz="3600" b="1" dirty="0"/>
              <a:t>stepped-on using a Trigger to move</a:t>
            </a:r>
            <a:br>
              <a:rPr lang="en-US" altLang="ko-KR" sz="3600" b="1" dirty="0"/>
            </a:br>
            <a:r>
              <a:rPr lang="en-US" altLang="ko-KR" sz="3600" b="1" dirty="0"/>
              <a:t>animation from one state to another</a:t>
            </a:r>
            <a:endParaRPr lang="ko-KR" altLang="en-US" sz="3600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904320"/>
            <a:ext cx="7543800" cy="4801284"/>
          </a:xfrm>
        </p:spPr>
      </p:pic>
    </p:spTree>
    <p:extLst>
      <p:ext uri="{BB962C8B-B14F-4D97-AF65-F5344CB8AC3E}">
        <p14:creationId xmlns:p14="http://schemas.microsoft.com/office/powerpoint/2010/main" val="30283182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Animation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65760" y="4453128"/>
            <a:ext cx="8001000" cy="1870670"/>
          </a:xfrm>
        </p:spPr>
        <p:txBody>
          <a:bodyPr>
            <a:normAutofit fontScale="77500" lnSpcReduction="20000"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Flipping a sprite horizontally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Animating body parts for character movement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Creating a 3-frame animation clip to make a platform continually animate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Making a platform start falling once stepped-on using a Trigger to move animation from one state to another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70C0"/>
                </a:solidFill>
              </a:rPr>
              <a:t>Creating animation clips from sprite sheet sequences</a:t>
            </a:r>
            <a:endParaRPr lang="ko-KR" alt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201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b="1" dirty="0"/>
              <a:t>Creating animation clips from sprite sheet sequences</a:t>
            </a:r>
            <a:endParaRPr lang="ko-KR" altLang="en-US" sz="4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03" y="4624613"/>
            <a:ext cx="7056311" cy="12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475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Creating animation clips from sprite sheet sequences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 this project, we'll import and break up an open source monster sprite sheet into three animation clips for </a:t>
            </a:r>
          </a:p>
          <a:p>
            <a:pPr lvl="1"/>
            <a:r>
              <a:rPr lang="en-US" altLang="ko-KR" sz="2800" dirty="0"/>
              <a:t>Idle, </a:t>
            </a:r>
          </a:p>
          <a:p>
            <a:pPr lvl="1"/>
            <a:r>
              <a:rPr lang="en-US" altLang="ko-KR" sz="2800" dirty="0"/>
              <a:t>Attack, and </a:t>
            </a:r>
          </a:p>
          <a:p>
            <a:pPr lvl="1"/>
            <a:r>
              <a:rPr lang="en-US" altLang="ko-KR" sz="2800" dirty="0"/>
              <a:t>Death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75890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Creating animation clips from sprite sheet sequences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1. </a:t>
            </a:r>
            <a:r>
              <a:rPr lang="en-US" altLang="ko-KR" sz="2400" dirty="0">
                <a:solidFill>
                  <a:srgbClr val="FF0000"/>
                </a:solidFill>
              </a:rPr>
              <a:t>Create</a:t>
            </a:r>
            <a:r>
              <a:rPr lang="en-US" altLang="ko-KR" sz="2400" dirty="0"/>
              <a:t> a new Unity 2D project.</a:t>
            </a:r>
          </a:p>
          <a:p>
            <a:r>
              <a:rPr lang="en-US" altLang="ko-KR" sz="2400" dirty="0"/>
              <a:t>2. </a:t>
            </a:r>
            <a:r>
              <a:rPr lang="en-US" altLang="ko-KR" sz="2400" dirty="0">
                <a:solidFill>
                  <a:srgbClr val="FF0000"/>
                </a:solidFill>
              </a:rPr>
              <a:t>Import</a:t>
            </a:r>
            <a:r>
              <a:rPr lang="en-US" altLang="ko-KR" sz="2400" dirty="0"/>
              <a:t> the provided image </a:t>
            </a:r>
            <a:r>
              <a:rPr lang="en-US" altLang="ko-KR" sz="2400" dirty="0">
                <a:solidFill>
                  <a:srgbClr val="0070C0"/>
                </a:solidFill>
              </a:rPr>
              <a:t>monster1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3. With image monster1 </a:t>
            </a:r>
            <a:r>
              <a:rPr lang="en-US" altLang="ko-KR" sz="2400" dirty="0">
                <a:solidFill>
                  <a:srgbClr val="FF0000"/>
                </a:solidFill>
              </a:rPr>
              <a:t>selected</a:t>
            </a:r>
            <a:r>
              <a:rPr lang="en-US" altLang="ko-KR" sz="2400" dirty="0"/>
              <a:t> in the Project panel, </a:t>
            </a:r>
            <a:r>
              <a:rPr lang="en-US" altLang="ko-KR" sz="2400" dirty="0">
                <a:solidFill>
                  <a:srgbClr val="FF0000"/>
                </a:solidFill>
              </a:rPr>
              <a:t>change</a:t>
            </a:r>
            <a:r>
              <a:rPr lang="en-US" altLang="ko-KR" sz="2400" dirty="0"/>
              <a:t> its Sprite mode to </a:t>
            </a:r>
            <a:r>
              <a:rPr lang="en-US" altLang="ko-KR" sz="2400" dirty="0">
                <a:solidFill>
                  <a:srgbClr val="0070C0"/>
                </a:solidFill>
              </a:rPr>
              <a:t>Multiple</a:t>
            </a:r>
            <a:r>
              <a:rPr lang="en-US" altLang="ko-KR" sz="2400" dirty="0"/>
              <a:t> in the </a:t>
            </a:r>
            <a:r>
              <a:rPr lang="en-US" altLang="ko-KR" sz="2400" b="1" dirty="0"/>
              <a:t>Inspector</a:t>
            </a:r>
            <a:r>
              <a:rPr lang="en-US" altLang="ko-KR" sz="2400" dirty="0"/>
              <a:t>, then </a:t>
            </a:r>
            <a:r>
              <a:rPr lang="en-US" altLang="ko-KR" sz="2400" dirty="0">
                <a:solidFill>
                  <a:srgbClr val="FF0000"/>
                </a:solidFill>
              </a:rPr>
              <a:t>open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Sprite Editor </a:t>
            </a:r>
            <a:r>
              <a:rPr lang="en-US" altLang="ko-KR" sz="2400" dirty="0"/>
              <a:t>panel by </a:t>
            </a:r>
            <a:r>
              <a:rPr lang="en-US" altLang="ko-KR" sz="2400" dirty="0">
                <a:solidFill>
                  <a:srgbClr val="FF0000"/>
                </a:solidFill>
              </a:rPr>
              <a:t>clicking</a:t>
            </a:r>
            <a:r>
              <a:rPr lang="en-US" altLang="ko-KR" sz="2400" dirty="0"/>
              <a:t> button </a:t>
            </a:r>
            <a:r>
              <a:rPr lang="en-US" altLang="ko-KR" sz="2400" dirty="0">
                <a:solidFill>
                  <a:srgbClr val="0070C0"/>
                </a:solidFill>
              </a:rPr>
              <a:t>Sprite Editor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305388"/>
            <a:ext cx="3702050" cy="3104475"/>
          </a:xfrm>
        </p:spPr>
      </p:pic>
    </p:spTree>
    <p:extLst>
      <p:ext uri="{BB962C8B-B14F-4D97-AF65-F5344CB8AC3E}">
        <p14:creationId xmlns:p14="http://schemas.microsoft.com/office/powerpoint/2010/main" val="4220666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3BBFF3-B7EC-4A87-B64C-6D8ED87A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submission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DB2A8C-C799-41EA-9DD2-BDF6A8C8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>
              <a:buFont typeface="Wingdings" panose="05000000000000000000" pitchFamily="2" charset="2"/>
              <a:buChar char="§"/>
            </a:pPr>
            <a:r>
              <a:rPr lang="en-US" sz="2800" dirty="0"/>
              <a:t>For each 1</a:t>
            </a:r>
            <a:r>
              <a:rPr lang="en-US" sz="2800" baseline="30000" dirty="0"/>
              <a:t>st</a:t>
            </a:r>
            <a:r>
              <a:rPr lang="en-US" sz="2800" dirty="0"/>
              <a:t> , 2</a:t>
            </a:r>
            <a:r>
              <a:rPr lang="en-US" sz="2800" baseline="30000" dirty="0"/>
              <a:t>nd</a:t>
            </a:r>
            <a:r>
              <a:rPr lang="en-US" sz="2800" dirty="0"/>
              <a:t>, and 3</a:t>
            </a:r>
            <a:r>
              <a:rPr lang="en-US" sz="2800" baseline="30000" dirty="0"/>
              <a:t>rd</a:t>
            </a:r>
            <a:r>
              <a:rPr lang="en-US" sz="2800" dirty="0"/>
              <a:t> project, make the </a:t>
            </a:r>
            <a:r>
              <a:rPr lang="en-US" sz="2800" dirty="0">
                <a:solidFill>
                  <a:srgbClr val="0070C0"/>
                </a:solidFill>
              </a:rPr>
              <a:t>*.package</a:t>
            </a:r>
            <a:r>
              <a:rPr lang="en-US" sz="2800" dirty="0"/>
              <a:t> file of unity (don’t forget to include all necessary assets)</a:t>
            </a:r>
          </a:p>
          <a:p>
            <a:pPr latinLnBrk="0">
              <a:buFont typeface="Wingdings" panose="05000000000000000000" pitchFamily="2" charset="2"/>
              <a:buChar char="§"/>
            </a:pPr>
            <a:r>
              <a:rPr lang="en-US" sz="2800" dirty="0"/>
              <a:t>Compress the three package files into a single file (.</a:t>
            </a:r>
            <a:r>
              <a:rPr lang="en-US" sz="2800" dirty="0" err="1"/>
              <a:t>rar</a:t>
            </a:r>
            <a:r>
              <a:rPr lang="en-US" sz="2800" dirty="0"/>
              <a:t> or .zip or .7z)</a:t>
            </a:r>
          </a:p>
          <a:p>
            <a:pPr latinLnBrk="0">
              <a:buFont typeface="Wingdings" panose="05000000000000000000" pitchFamily="2" charset="2"/>
              <a:buChar char="§"/>
            </a:pPr>
            <a:r>
              <a:rPr lang="en-US" sz="2800" dirty="0"/>
              <a:t>Upload it to </a:t>
            </a:r>
            <a:r>
              <a:rPr lang="en-US" sz="2800" dirty="0">
                <a:solidFill>
                  <a:srgbClr val="0070C0"/>
                </a:solidFill>
              </a:rPr>
              <a:t>ctl.kmu.ac.kr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99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Creating animation clips from sprite sheet sequences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4. In the </a:t>
            </a:r>
            <a:r>
              <a:rPr lang="en-US" altLang="ko-KR" sz="2800" b="1" dirty="0"/>
              <a:t>Sprite Editor 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open</a:t>
            </a:r>
            <a:r>
              <a:rPr lang="en-US" altLang="ko-KR" sz="2400" dirty="0"/>
              <a:t> the Slice dropdown dialog, 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set</a:t>
            </a:r>
            <a:r>
              <a:rPr lang="en-US" altLang="ko-KR" sz="2400" dirty="0"/>
              <a:t> the Type to Grid, set the grid Pixel Size to 64x64, and then 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click</a:t>
            </a:r>
            <a:r>
              <a:rPr lang="en-US" altLang="ko-KR" sz="2400" dirty="0"/>
              <a:t> the Slice button. </a:t>
            </a:r>
          </a:p>
          <a:p>
            <a:pPr lvl="1"/>
            <a:r>
              <a:rPr lang="en-US" altLang="ko-KR" sz="2400" dirty="0"/>
              <a:t>Finally, </a:t>
            </a:r>
            <a:r>
              <a:rPr lang="en-US" altLang="ko-KR" sz="2400" dirty="0">
                <a:solidFill>
                  <a:srgbClr val="FF0000"/>
                </a:solidFill>
              </a:rPr>
              <a:t>click</a:t>
            </a:r>
            <a:r>
              <a:rPr lang="en-US" altLang="ko-KR" sz="2400" dirty="0"/>
              <a:t> the Apply button in the bar at the top right of the </a:t>
            </a:r>
            <a:r>
              <a:rPr lang="en-US" altLang="ko-KR" sz="2400" b="1" dirty="0"/>
              <a:t>Sprite Editor</a:t>
            </a:r>
            <a:r>
              <a:rPr lang="en-US" altLang="ko-KR" sz="2400" dirty="0"/>
              <a:t> panel):</a:t>
            </a:r>
            <a:endParaRPr lang="ko-KR" alt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232893"/>
            <a:ext cx="3702050" cy="3249464"/>
          </a:xfrm>
        </p:spPr>
      </p:pic>
    </p:spTree>
    <p:extLst>
      <p:ext uri="{BB962C8B-B14F-4D97-AF65-F5344CB8AC3E}">
        <p14:creationId xmlns:p14="http://schemas.microsoft.com/office/powerpoint/2010/main" val="27853431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Creating animation clips from sprite sheet sequences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5. In the Project panel you can now click the expand triangle button center-right on the sprite, and you'll see all the different child frames for this sprite.</a:t>
            </a:r>
            <a:endParaRPr lang="ko-KR" alt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873053"/>
            <a:ext cx="3702050" cy="3969144"/>
          </a:xfrm>
        </p:spPr>
      </p:pic>
    </p:spTree>
    <p:extLst>
      <p:ext uri="{BB962C8B-B14F-4D97-AF65-F5344CB8AC3E}">
        <p14:creationId xmlns:p14="http://schemas.microsoft.com/office/powerpoint/2010/main" val="15558095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Creating animation clips from sprite sheet sequences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6. </a:t>
            </a:r>
            <a:r>
              <a:rPr lang="en-US" altLang="ko-KR" sz="3200" dirty="0">
                <a:solidFill>
                  <a:srgbClr val="FF0000"/>
                </a:solidFill>
              </a:rPr>
              <a:t>Create</a:t>
            </a:r>
            <a:r>
              <a:rPr lang="en-US" altLang="ko-KR" sz="3200" dirty="0"/>
              <a:t> a </a:t>
            </a:r>
            <a:r>
              <a:rPr lang="en-US" altLang="ko-KR" sz="3200" b="1" dirty="0"/>
              <a:t>folder</a:t>
            </a:r>
            <a:r>
              <a:rPr lang="en-US" altLang="ko-KR" sz="3200" dirty="0"/>
              <a:t> named </a:t>
            </a:r>
            <a:r>
              <a:rPr lang="en-US" altLang="ko-KR" sz="3200" dirty="0">
                <a:solidFill>
                  <a:srgbClr val="0070C0"/>
                </a:solidFill>
              </a:rPr>
              <a:t>Animations</a:t>
            </a:r>
            <a:r>
              <a:rPr lang="en-US" altLang="ko-KR" sz="3200" dirty="0"/>
              <a:t>.</a:t>
            </a:r>
          </a:p>
          <a:p>
            <a:r>
              <a:rPr lang="en-US" altLang="ko-KR" sz="3200" dirty="0"/>
              <a:t>7. In your new folder, </a:t>
            </a:r>
            <a:r>
              <a:rPr lang="en-US" altLang="ko-KR" sz="3200" dirty="0">
                <a:solidFill>
                  <a:srgbClr val="FF0000"/>
                </a:solidFill>
              </a:rPr>
              <a:t>create</a:t>
            </a:r>
            <a:r>
              <a:rPr lang="en-US" altLang="ko-KR" sz="3200" dirty="0"/>
              <a:t> an </a:t>
            </a:r>
            <a:r>
              <a:rPr lang="en-US" altLang="ko-KR" sz="3200" b="1" dirty="0"/>
              <a:t>Animator Controller</a:t>
            </a:r>
            <a:r>
              <a:rPr lang="en-US" altLang="ko-KR" sz="3200" dirty="0"/>
              <a:t> named </a:t>
            </a:r>
            <a:r>
              <a:rPr lang="en-US" altLang="ko-KR" sz="3200" dirty="0">
                <a:solidFill>
                  <a:srgbClr val="0070C0"/>
                </a:solidFill>
              </a:rPr>
              <a:t>monster-animator</a:t>
            </a:r>
            <a:r>
              <a:rPr lang="en-US" altLang="ko-KR" sz="3200" dirty="0"/>
              <a:t>.</a:t>
            </a:r>
            <a:endParaRPr lang="ko-KR" altLang="en-US" sz="5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873053"/>
            <a:ext cx="3702050" cy="3969144"/>
          </a:xfrm>
        </p:spPr>
      </p:pic>
    </p:spTree>
    <p:extLst>
      <p:ext uri="{BB962C8B-B14F-4D97-AF65-F5344CB8AC3E}">
        <p14:creationId xmlns:p14="http://schemas.microsoft.com/office/powerpoint/2010/main" val="17486780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Creating animation clips from sprite sheet sequences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93486" y="1845734"/>
            <a:ext cx="4032794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8. In the </a:t>
            </a:r>
            <a:r>
              <a:rPr lang="en-US" altLang="ko-KR" sz="2400" b="1" dirty="0"/>
              <a:t>scene</a:t>
            </a:r>
            <a:r>
              <a:rPr lang="en-US" altLang="ko-KR" sz="2400" dirty="0"/>
              <a:t> 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create</a:t>
            </a:r>
            <a:r>
              <a:rPr lang="en-US" altLang="ko-KR" sz="2000" dirty="0"/>
              <a:t> a new Empty </a:t>
            </a:r>
            <a:r>
              <a:rPr lang="en-US" altLang="ko-KR" sz="2000" dirty="0" err="1"/>
              <a:t>GameObject</a:t>
            </a:r>
            <a:r>
              <a:rPr lang="en-US" altLang="ko-KR" sz="2000" dirty="0"/>
              <a:t> named </a:t>
            </a:r>
            <a:r>
              <a:rPr lang="en-US" altLang="ko-KR" sz="2000" dirty="0">
                <a:solidFill>
                  <a:srgbClr val="0070C0"/>
                </a:solidFill>
              </a:rPr>
              <a:t>monster1</a:t>
            </a:r>
            <a:r>
              <a:rPr lang="en-US" altLang="ko-KR" sz="2000" dirty="0"/>
              <a:t> (at position 0, 0, 0), and 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drag</a:t>
            </a:r>
            <a:r>
              <a:rPr lang="en-US" altLang="ko-KR" sz="2000" dirty="0"/>
              <a:t> your </a:t>
            </a:r>
            <a:r>
              <a:rPr lang="en-US" altLang="ko-KR" sz="2000" dirty="0">
                <a:solidFill>
                  <a:srgbClr val="0070C0"/>
                </a:solidFill>
              </a:rPr>
              <a:t>monster-animator</a:t>
            </a:r>
            <a:r>
              <a:rPr lang="en-US" altLang="ko-KR" sz="2000" dirty="0"/>
              <a:t> into this </a:t>
            </a:r>
            <a:r>
              <a:rPr lang="en-US" altLang="ko-KR" sz="2000" dirty="0" err="1"/>
              <a:t>GameObject</a:t>
            </a:r>
            <a:r>
              <a:rPr lang="en-US" altLang="ko-KR" sz="2000" dirty="0"/>
              <a:t>.</a:t>
            </a:r>
          </a:p>
          <a:p>
            <a:r>
              <a:rPr lang="en-US" altLang="ko-KR" sz="2400" dirty="0"/>
              <a:t>9. With </a:t>
            </a:r>
            <a:r>
              <a:rPr lang="en-US" altLang="ko-KR" sz="2400" dirty="0" err="1"/>
              <a:t>GameObject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monster1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selected</a:t>
            </a:r>
            <a:r>
              <a:rPr lang="en-US" altLang="ko-KR" sz="2400" dirty="0"/>
              <a:t> in the </a:t>
            </a:r>
            <a:r>
              <a:rPr lang="en-US" altLang="ko-KR" sz="2400" b="1" dirty="0"/>
              <a:t>Hierarchy</a:t>
            </a:r>
            <a:r>
              <a:rPr lang="en-US" altLang="ko-KR" sz="2400" dirty="0"/>
              <a:t>, 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open</a:t>
            </a:r>
            <a:r>
              <a:rPr lang="en-US" altLang="ko-KR" sz="2000" dirty="0"/>
              <a:t> up the </a:t>
            </a:r>
            <a:r>
              <a:rPr lang="en-US" altLang="ko-KR" sz="2000" b="1" dirty="0"/>
              <a:t>Animation</a:t>
            </a:r>
            <a:r>
              <a:rPr lang="en-US" altLang="ko-KR" sz="2000" dirty="0"/>
              <a:t> panel, and 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create</a:t>
            </a:r>
            <a:r>
              <a:rPr lang="en-US" altLang="ko-KR" sz="2000" dirty="0"/>
              <a:t> a new Animation Clip named </a:t>
            </a:r>
            <a:r>
              <a:rPr lang="en-US" altLang="ko-KR" sz="2000" dirty="0">
                <a:solidFill>
                  <a:srgbClr val="0070C0"/>
                </a:solidFill>
              </a:rPr>
              <a:t>Idle</a:t>
            </a:r>
            <a:r>
              <a:rPr lang="en-US" altLang="ko-KR" sz="2000" dirty="0"/>
              <a:t>.</a:t>
            </a:r>
            <a:endParaRPr lang="ko-KR" altLang="en-US" sz="6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15294"/>
            <a:ext cx="3702050" cy="3884662"/>
          </a:xfrm>
        </p:spPr>
      </p:pic>
    </p:spTree>
    <p:extLst>
      <p:ext uri="{BB962C8B-B14F-4D97-AF65-F5344CB8AC3E}">
        <p14:creationId xmlns:p14="http://schemas.microsoft.com/office/powerpoint/2010/main" val="36640037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Creating animation clips from sprite sheet sequences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93486" y="1845734"/>
            <a:ext cx="4032794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10. </a:t>
            </a:r>
            <a:r>
              <a:rPr lang="en-US" altLang="ko-KR" sz="2800" dirty="0">
                <a:solidFill>
                  <a:srgbClr val="FF0000"/>
                </a:solidFill>
              </a:rPr>
              <a:t>Select</a:t>
            </a:r>
            <a:r>
              <a:rPr lang="en-US" altLang="ko-KR" sz="2800" dirty="0"/>
              <a:t> image monster1 in the </a:t>
            </a:r>
            <a:r>
              <a:rPr lang="en-US" altLang="ko-KR" sz="2800" b="1" dirty="0"/>
              <a:t>Project</a:t>
            </a:r>
            <a:r>
              <a:rPr lang="en-US" altLang="ko-KR" sz="2800" dirty="0"/>
              <a:t> panel (in its expanded view), and </a:t>
            </a:r>
            <a:r>
              <a:rPr lang="en-US" altLang="ko-KR" sz="2800" dirty="0">
                <a:solidFill>
                  <a:srgbClr val="FF0000"/>
                </a:solidFill>
              </a:rPr>
              <a:t>select</a:t>
            </a:r>
            <a:r>
              <a:rPr lang="en-US" altLang="ko-KR" sz="2800" dirty="0"/>
              <a:t> and </a:t>
            </a:r>
            <a:r>
              <a:rPr lang="en-US" altLang="ko-KR" sz="2800" dirty="0">
                <a:solidFill>
                  <a:srgbClr val="FF0000"/>
                </a:solidFill>
              </a:rPr>
              <a:t>drag</a:t>
            </a:r>
            <a:r>
              <a:rPr lang="en-US" altLang="ko-KR" sz="2800" dirty="0"/>
              <a:t> the first 5 frames (frames 0-4) into the </a:t>
            </a:r>
            <a:r>
              <a:rPr lang="en-US" altLang="ko-KR" sz="2800" b="1" dirty="0"/>
              <a:t>Animation</a:t>
            </a:r>
            <a:r>
              <a:rPr lang="en-US" altLang="ko-KR" sz="2800" dirty="0"/>
              <a:t> panel. 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Change</a:t>
            </a:r>
            <a:r>
              <a:rPr lang="en-US" altLang="ko-KR" sz="2800" dirty="0"/>
              <a:t> the </a:t>
            </a:r>
            <a:r>
              <a:rPr lang="en-US" altLang="ko-KR" sz="2800" b="1" dirty="0"/>
              <a:t>sample rate </a:t>
            </a:r>
            <a:r>
              <a:rPr lang="en-US" altLang="ko-KR" sz="2800" dirty="0"/>
              <a:t>to 12 (</a:t>
            </a:r>
            <a:r>
              <a:rPr lang="en-US" altLang="ko-KR" sz="2800" dirty="0">
                <a:solidFill>
                  <a:srgbClr val="0070C0"/>
                </a:solidFill>
              </a:rPr>
              <a:t>since this animation was created to run at 12-frames per second</a:t>
            </a:r>
            <a:r>
              <a:rPr lang="en-US" altLang="ko-KR" sz="2800" dirty="0"/>
              <a:t>).</a:t>
            </a:r>
            <a:endParaRPr lang="ko-KR" altLang="en-US" sz="7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15294"/>
            <a:ext cx="3702050" cy="3884662"/>
          </a:xfrm>
        </p:spPr>
      </p:pic>
    </p:spTree>
    <p:extLst>
      <p:ext uri="{BB962C8B-B14F-4D97-AF65-F5344CB8AC3E}">
        <p14:creationId xmlns:p14="http://schemas.microsoft.com/office/powerpoint/2010/main" val="1892919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Creating animation clips from sprite sheet sequences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93486" y="1845734"/>
            <a:ext cx="4032794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11. If you </a:t>
            </a:r>
            <a:r>
              <a:rPr lang="en-US" altLang="ko-KR" sz="2800" dirty="0">
                <a:solidFill>
                  <a:srgbClr val="FF0000"/>
                </a:solidFill>
              </a:rPr>
              <a:t>look</a:t>
            </a:r>
            <a:r>
              <a:rPr lang="en-US" altLang="ko-KR" sz="2800" dirty="0"/>
              <a:t> at the </a:t>
            </a:r>
            <a:r>
              <a:rPr lang="en-US" altLang="ko-KR" sz="2800" b="1" dirty="0"/>
              <a:t>State Chart</a:t>
            </a:r>
            <a:r>
              <a:rPr lang="en-US" altLang="ko-KR" sz="2800" dirty="0"/>
              <a:t> for </a:t>
            </a:r>
            <a:r>
              <a:rPr lang="en-US" altLang="ko-KR" sz="2800" dirty="0">
                <a:solidFill>
                  <a:srgbClr val="0070C0"/>
                </a:solidFill>
              </a:rPr>
              <a:t>monster-animator</a:t>
            </a:r>
            <a:r>
              <a:rPr lang="en-US" altLang="ko-KR" sz="2800" dirty="0"/>
              <a:t>, you'll see it has a default state (clip) named </a:t>
            </a:r>
            <a:r>
              <a:rPr lang="en-US" altLang="ko-KR" sz="2800" dirty="0">
                <a:solidFill>
                  <a:srgbClr val="0070C0"/>
                </a:solidFill>
              </a:rPr>
              <a:t>monster-idle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/>
              <a:t>12. When you </a:t>
            </a:r>
            <a:r>
              <a:rPr lang="en-US" altLang="ko-KR" sz="2800" dirty="0">
                <a:solidFill>
                  <a:srgbClr val="FF0000"/>
                </a:solidFill>
              </a:rPr>
              <a:t>run</a:t>
            </a:r>
            <a:r>
              <a:rPr lang="en-US" altLang="ko-KR" sz="2800" dirty="0"/>
              <a:t> your </a:t>
            </a:r>
            <a:r>
              <a:rPr lang="en-US" altLang="ko-KR" sz="2800" b="1" dirty="0"/>
              <a:t>scene</a:t>
            </a:r>
            <a:r>
              <a:rPr lang="en-US" altLang="ko-KR" sz="2800" dirty="0"/>
              <a:t> you should now see the monster1 </a:t>
            </a:r>
            <a:r>
              <a:rPr lang="en-US" altLang="ko-KR" sz="2800" dirty="0" err="1"/>
              <a:t>GameObject</a:t>
            </a:r>
            <a:r>
              <a:rPr lang="en-US" altLang="ko-KR" sz="2800" dirty="0"/>
              <a:t> animating in its monster-idle state. </a:t>
            </a:r>
            <a:endParaRPr lang="ko-KR" altLang="en-US" sz="8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4" y="2245941"/>
            <a:ext cx="4371799" cy="3806515"/>
          </a:xfrm>
        </p:spPr>
      </p:pic>
    </p:spTree>
    <p:extLst>
      <p:ext uri="{BB962C8B-B14F-4D97-AF65-F5344CB8AC3E}">
        <p14:creationId xmlns:p14="http://schemas.microsoft.com/office/powerpoint/2010/main" val="4209487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Animation Resources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9658" y="1845733"/>
            <a:ext cx="8870404" cy="4816323"/>
          </a:xfrm>
        </p:spPr>
        <p:txBody>
          <a:bodyPr>
            <a:noAutofit/>
          </a:bodyPr>
          <a:lstStyle/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Unity 2D Platformer (where the </a:t>
            </a:r>
            <a:r>
              <a:rPr lang="en-US" altLang="ko-KR" sz="2000" dirty="0" err="1"/>
              <a:t>BeanMan</a:t>
            </a:r>
            <a:r>
              <a:rPr lang="en-US" altLang="ko-KR" sz="2000" dirty="0"/>
              <a:t> character came from):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hlinkClick r:id="rId2"/>
              </a:rPr>
              <a:t>https://www.assetstore.unity3d.com/en/#!/content/11228</a:t>
            </a:r>
            <a:endParaRPr lang="en-US" altLang="ko-KR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The platform sprites are from Daniel Cook's Planet Cute game resources: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hlinkClick r:id="rId3"/>
              </a:rPr>
              <a:t>http://www.lostgarden.com/2007/05/dancs-miraculously-flexiblegame.html</a:t>
            </a:r>
            <a:endParaRPr lang="en-US" altLang="ko-KR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Creating a basic 2D platformer game: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hlinkClick r:id="rId4"/>
              </a:rPr>
              <a:t>https://www.unity3d.com/learn/tutorials/modules/beginner/livetraining-archive/creating-a-basic-platformer-game</a:t>
            </a:r>
            <a:endParaRPr lang="en-US" altLang="ko-KR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Hat Catch 2D game tutorial: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hlinkClick r:id="rId5"/>
              </a:rPr>
              <a:t>https://www.unity3d.com/learn/tutorials/modules/beginner/livetraining-archive/2d-catch-game-pt1</a:t>
            </a:r>
            <a:endParaRPr lang="en-US" altLang="ko-KR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Unity games from a 2D perspective video: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hlinkClick r:id="rId6"/>
              </a:rPr>
              <a:t>https://www.unity3d.com/learn/tutorials/modules/beginner/livetraining-archive/introduction-to-unity-via-2d</a:t>
            </a:r>
            <a:endParaRPr lang="en-US" altLang="ko-KR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/>
              <a:t>A fantastic set of modular 2D characters with a free Creative Commons license from 'Kenny'. These assets would be perfect for animating body parts in a similar way to the bean-man example in this chapter and in the Unity 2D platformer demo: </a:t>
            </a:r>
            <a:r>
              <a:rPr lang="en-US" altLang="ko-KR" sz="2000" dirty="0">
                <a:hlinkClick r:id="rId7"/>
              </a:rPr>
              <a:t>http://kenney.nl/assets/modular-characters</a:t>
            </a:r>
            <a:endParaRPr lang="en-US" altLang="ko-KR" sz="2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88657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6C80A1-D80C-4AD5-BBEF-88A8012C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dirty="0"/>
              <a:t>For those who already have a good unity skills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E9154-961F-4BBA-A03E-6C2811600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618533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31A91E-949F-4B89-AB81-30235969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task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D9BDEF-F2C0-4AC2-80DB-2F83D1B09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buFont typeface="Wingdings" panose="05000000000000000000" pitchFamily="2" charset="2"/>
              <a:buChar char="§"/>
            </a:pPr>
            <a:r>
              <a:rPr lang="en-US" dirty="0"/>
              <a:t>Only for those who want to have more challenge and think that the mini projects are too easy to follow</a:t>
            </a:r>
          </a:p>
          <a:p>
            <a:pPr latinLnBrk="0">
              <a:buFont typeface="Wingdings" panose="05000000000000000000" pitchFamily="2" charset="2"/>
              <a:buChar char="§"/>
            </a:pPr>
            <a:r>
              <a:rPr lang="en-US" dirty="0"/>
              <a:t>This can be a replacement for the mini projects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You either do only the mini projects or this project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There is a small 10% bonus point if you do both mini project and this one</a:t>
            </a:r>
          </a:p>
          <a:p>
            <a:pPr latinLnBrk="0">
              <a:buFont typeface="Wingdings" panose="05000000000000000000" pitchFamily="2" charset="2"/>
              <a:buChar char="§"/>
            </a:pPr>
            <a:r>
              <a:rPr lang="en-US" dirty="0"/>
              <a:t>This additional task will not have a step by step guide to help you </a:t>
            </a:r>
          </a:p>
          <a:p>
            <a:pPr latinLnBrk="0">
              <a:buFont typeface="Wingdings" panose="05000000000000000000" pitchFamily="2" charset="2"/>
              <a:buChar char="§"/>
            </a:pPr>
            <a:r>
              <a:rPr lang="en-US" dirty="0"/>
              <a:t>Submission method 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Same with mini projects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Create a unity package file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Upload to ctl.kmu.ac.kr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If final file is bigger than 10MB, send me an email.</a:t>
            </a:r>
          </a:p>
        </p:txBody>
      </p:sp>
    </p:spTree>
    <p:extLst>
      <p:ext uri="{BB962C8B-B14F-4D97-AF65-F5344CB8AC3E}">
        <p14:creationId xmlns:p14="http://schemas.microsoft.com/office/powerpoint/2010/main" val="42133143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31A91E-949F-4B89-AB81-30235969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task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D9BDEF-F2C0-4AC2-80DB-2F83D1B09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atinLnBrk="0">
              <a:buFont typeface="Wingdings" panose="05000000000000000000" pitchFamily="2" charset="2"/>
              <a:buChar char="§"/>
            </a:pPr>
            <a:r>
              <a:rPr lang="en-US" dirty="0"/>
              <a:t>Create a 2D side-scrolling platform game (</a:t>
            </a:r>
            <a:r>
              <a:rPr lang="en-US" dirty="0" err="1"/>
              <a:t>megaman</a:t>
            </a:r>
            <a:r>
              <a:rPr lang="en-US" dirty="0"/>
              <a:t>/Mario/</a:t>
            </a:r>
            <a:r>
              <a:rPr lang="en-US" dirty="0" err="1"/>
              <a:t>etc</a:t>
            </a:r>
            <a:r>
              <a:rPr lang="en-US" dirty="0"/>
              <a:t>):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You can use the assets provided for the mini-projects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You should make some falling platforms in the game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The character should have at least animation for idle, run, and jump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You should create a finish line / goal, thus when the character arrive at the goal, a big “GOAL” text will appear to tell the player that the game finished</a:t>
            </a:r>
          </a:p>
          <a:p>
            <a:pPr lvl="1" latinLnBrk="0">
              <a:buFont typeface="Wingdings" panose="05000000000000000000" pitchFamily="2" charset="2"/>
              <a:buChar char="§"/>
            </a:pPr>
            <a:endParaRPr lang="en-US" dirty="0"/>
          </a:p>
          <a:p>
            <a:pPr latinLnBrk="0">
              <a:buFont typeface="Wingdings" panose="05000000000000000000" pitchFamily="2" charset="2"/>
              <a:buChar char="§"/>
            </a:pPr>
            <a:r>
              <a:rPr lang="en-US" dirty="0"/>
              <a:t>Additional features: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At least have one item collection (can be anything from life, health, coins, or power ups), don’t forget to visualize the item collection either using text or icons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There is no limit on how long or short the platform is, but a reasonable length of playtime is required (at least 2 to 5 minutes)</a:t>
            </a:r>
          </a:p>
          <a:p>
            <a:pPr lvl="1" latinLnBrk="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4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Animation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65760" y="4453128"/>
            <a:ext cx="8001000" cy="1870670"/>
          </a:xfrm>
        </p:spPr>
        <p:txBody>
          <a:bodyPr>
            <a:normAutofit fontScale="77500" lnSpcReduction="20000"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70C0"/>
                </a:solidFill>
              </a:rPr>
              <a:t>Flipping a sprite horizontally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Animating body parts for character movement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Creating a 3-frame animation clip to make a platform continually animate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Making a platform start falling once stepped-on using a Trigger to move animation from one state to another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Creating animation clips from sprite sheet sequences</a:t>
            </a:r>
            <a:endParaRPr lang="ko-KR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0377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2BA70A-1573-4845-9B0B-80552F51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</a:t>
            </a:r>
            <a:br>
              <a:rPr lang="en-US" dirty="0"/>
            </a:br>
            <a:r>
              <a:rPr lang="en-US" dirty="0"/>
              <a:t>deadline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D325C-059A-4B7E-91D9-D728817DB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Saturday 20180929, 21:00 Korean time </a:t>
            </a:r>
          </a:p>
        </p:txBody>
      </p:sp>
    </p:spTree>
    <p:extLst>
      <p:ext uri="{BB962C8B-B14F-4D97-AF65-F5344CB8AC3E}">
        <p14:creationId xmlns:p14="http://schemas.microsoft.com/office/powerpoint/2010/main" val="4635383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2887</TotalTime>
  <Words>5456</Words>
  <Application>Microsoft Office PowerPoint</Application>
  <PresentationFormat>On-screen Show (4:3)</PresentationFormat>
  <Paragraphs>431</Paragraphs>
  <Slides>90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CourierStd</vt:lpstr>
      <vt:lpstr>맑은 고딕</vt:lpstr>
      <vt:lpstr>Arial</vt:lpstr>
      <vt:lpstr>Calibri</vt:lpstr>
      <vt:lpstr>Calibri Light</vt:lpstr>
      <vt:lpstr>Wingdings</vt:lpstr>
      <vt:lpstr>Retrospect</vt:lpstr>
      <vt:lpstr>3D Game Basic</vt:lpstr>
      <vt:lpstr>Information [important]</vt:lpstr>
      <vt:lpstr>Overview</vt:lpstr>
      <vt:lpstr>Overview</vt:lpstr>
      <vt:lpstr>Overview</vt:lpstr>
      <vt:lpstr>Project  submission</vt:lpstr>
      <vt:lpstr>Project  submission</vt:lpstr>
      <vt:lpstr>Project  submission</vt:lpstr>
      <vt:lpstr>2D Animation</vt:lpstr>
      <vt:lpstr>Flipping a sprite horizontally</vt:lpstr>
      <vt:lpstr>Flipping a sprite horizontally</vt:lpstr>
      <vt:lpstr>Flipping a sprite horizontally</vt:lpstr>
      <vt:lpstr>BugFlip.cs</vt:lpstr>
      <vt:lpstr>BugFlip.cs</vt:lpstr>
      <vt:lpstr>BugFlip.cs</vt:lpstr>
      <vt:lpstr>2D Animation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Animating body parts for character movement events</vt:lpstr>
      <vt:lpstr>2D Animation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Creating a 3-frame animation clip to make a platform continually animate</vt:lpstr>
      <vt:lpstr>2D Animation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WaterBlock.cs</vt:lpstr>
      <vt:lpstr>Making a platform start falling once stepped-on using a Trigger to move animation from one state to another</vt:lpstr>
      <vt:lpstr>Making a platform start falling once stepped-on using a Trigger to move animation from one state to another</vt:lpstr>
      <vt:lpstr>2D Animation</vt:lpstr>
      <vt:lpstr>Creating animation clips from sprite sheet sequences</vt:lpstr>
      <vt:lpstr>Creating animation clips from sprite sheet sequences</vt:lpstr>
      <vt:lpstr>Creating animation clips from sprite sheet sequences</vt:lpstr>
      <vt:lpstr>Creating animation clips from sprite sheet sequences</vt:lpstr>
      <vt:lpstr>Creating animation clips from sprite sheet sequences</vt:lpstr>
      <vt:lpstr>Creating animation clips from sprite sheet sequences</vt:lpstr>
      <vt:lpstr>Creating animation clips from sprite sheet sequences</vt:lpstr>
      <vt:lpstr>Creating animation clips from sprite sheet sequences</vt:lpstr>
      <vt:lpstr>Creating animation clips from sprite sheet sequences</vt:lpstr>
      <vt:lpstr>2D Animation Resources</vt:lpstr>
      <vt:lpstr>For those who already have a good unity skills</vt:lpstr>
      <vt:lpstr>Additional task</vt:lpstr>
      <vt:lpstr>Additional task</vt:lpstr>
      <vt:lpstr>Submission  deadline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Game Basic</dc:title>
  <dc:creator>Handityo Aulia putra</dc:creator>
  <cp:lastModifiedBy>Aulia Handityo</cp:lastModifiedBy>
  <cp:revision>50</cp:revision>
  <dcterms:created xsi:type="dcterms:W3CDTF">2017-09-25T01:06:28Z</dcterms:created>
  <dcterms:modified xsi:type="dcterms:W3CDTF">2018-09-27T00:26:52Z</dcterms:modified>
</cp:coreProperties>
</file>